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952" r:id="rId2"/>
    <p:sldId id="5953" r:id="rId3"/>
    <p:sldId id="5950" r:id="rId4"/>
    <p:sldId id="5954" r:id="rId5"/>
    <p:sldId id="5951" r:id="rId6"/>
    <p:sldId id="5927" r:id="rId7"/>
    <p:sldId id="5956" r:id="rId8"/>
    <p:sldId id="5957" r:id="rId9"/>
    <p:sldId id="5958" r:id="rId10"/>
    <p:sldId id="5959" r:id="rId11"/>
    <p:sldId id="5960" r:id="rId12"/>
    <p:sldId id="269" r:id="rId13"/>
    <p:sldId id="5939" r:id="rId14"/>
    <p:sldId id="5940" r:id="rId15"/>
    <p:sldId id="5948" r:id="rId16"/>
    <p:sldId id="5949" r:id="rId17"/>
    <p:sldId id="5941" r:id="rId18"/>
    <p:sldId id="5931" r:id="rId19"/>
    <p:sldId id="5938" r:id="rId20"/>
    <p:sldId id="5933" r:id="rId21"/>
    <p:sldId id="5945" r:id="rId22"/>
    <p:sldId id="5923" r:id="rId23"/>
    <p:sldId id="5924" r:id="rId24"/>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Cerrado Group" id="{99EF2D62-A644-470D-A532-790557A6CDDC}">
          <p14:sldIdLst>
            <p14:sldId id="5952"/>
            <p14:sldId id="5953"/>
            <p14:sldId id="5950"/>
            <p14:sldId id="5954"/>
            <p14:sldId id="5951"/>
          </p14:sldIdLst>
        </p14:section>
        <p14:section name="Ideas, Concepts, Solutions" id="{DCA50B67-B369-44DA-B74C-E5804F8339CA}">
          <p14:sldIdLst>
            <p14:sldId id="5927"/>
          </p14:sldIdLst>
        </p14:section>
        <p14:section name="Roth 401(k)" id="{6F497170-643E-4EE6-9F19-BDEB8D31A7BE}">
          <p14:sldIdLst>
            <p14:sldId id="5956"/>
            <p14:sldId id="5957"/>
            <p14:sldId id="5958"/>
            <p14:sldId id="5959"/>
            <p14:sldId id="5960"/>
          </p14:sldIdLst>
        </p14:section>
        <p14:section name="The Power of the Right Plan" id="{19332D24-C838-4918-A28A-CE0C4E5CC7B8}">
          <p14:sldIdLst>
            <p14:sldId id="269"/>
            <p14:sldId id="5939"/>
            <p14:sldId id="5940"/>
            <p14:sldId id="5948"/>
            <p14:sldId id="5949"/>
            <p14:sldId id="5941"/>
          </p14:sldIdLst>
        </p14:section>
        <p14:section name="Recent Legislative Changes" id="{FAF4E5CB-0A43-4B30-9E24-3D3FD3B1656D}">
          <p14:sldIdLst>
            <p14:sldId id="5931"/>
            <p14:sldId id="5938"/>
            <p14:sldId id="5933"/>
          </p14:sldIdLst>
        </p14:section>
        <p14:section name="The Closing" id="{F5ED4F24-8742-48D1-9FFD-B0216097C9FA}">
          <p14:sldIdLst>
            <p14:sldId id="5945"/>
            <p14:sldId id="5923"/>
            <p14:sldId id="5924"/>
          </p14:sldIdLst>
        </p14:section>
      </p14:sectionLst>
    </p:ex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y Metz" initials="CM" lastIdx="35" clrIdx="0">
    <p:extLst>
      <p:ext uri="{19B8F6BF-5375-455C-9EA6-DF929625EA0E}">
        <p15:presenceInfo xmlns:p15="http://schemas.microsoft.com/office/powerpoint/2012/main" userId="S::cmetz@bpp401k.com::fc182d68-f675-446a-974c-63dc3fdbe4f3" providerId="AD"/>
      </p:ext>
    </p:extLst>
  </p:cmAuthor>
  <p:cmAuthor id="2" name="Reynders,Greg" initials="R" lastIdx="11" clrIdx="1">
    <p:extLst>
      <p:ext uri="{19B8F6BF-5375-455C-9EA6-DF929625EA0E}">
        <p15:presenceInfo xmlns:p15="http://schemas.microsoft.com/office/powerpoint/2012/main" userId="S::j32478@edwardjones.com::33e9366a-9187-4ae3-a969-80abf72bdad5" providerId="AD"/>
      </p:ext>
    </p:extLst>
  </p:cmAuthor>
  <p:cmAuthor id="3" name="Joe Burt" initials="JB" lastIdx="10" clrIdx="2">
    <p:extLst>
      <p:ext uri="{19B8F6BF-5375-455C-9EA6-DF929625EA0E}">
        <p15:presenceInfo xmlns:p15="http://schemas.microsoft.com/office/powerpoint/2012/main" userId="S::Joe@pensionplanspecialists.com::aeee1c08-2397-43d4-ae5e-20f8948dde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E0"/>
    <a:srgbClr val="617991"/>
    <a:srgbClr val="FFFFFF"/>
    <a:srgbClr val="976AE8"/>
    <a:srgbClr val="CFD5EA"/>
    <a:srgbClr val="7030A0"/>
    <a:srgbClr val="5F00E5"/>
    <a:srgbClr val="6000E5"/>
    <a:srgbClr val="8E9E82"/>
    <a:srgbClr val="3B2D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7" autoAdjust="0"/>
    <p:restoredTop sz="64762" autoAdjust="0"/>
  </p:normalViewPr>
  <p:slideViewPr>
    <p:cSldViewPr snapToGrid="0">
      <p:cViewPr varScale="1">
        <p:scale>
          <a:sx n="80" d="100"/>
          <a:sy n="80" d="100"/>
        </p:scale>
        <p:origin x="2480" y="192"/>
      </p:cViewPr>
      <p:guideLst>
        <p:guide orient="horz" pos="2184"/>
        <p:guide pos="3816"/>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10-04T21:31:12.147" idx="4">
    <p:pos x="10" y="10"/>
    <p:text>Greg, I added some bullet points in lieu of the wording and change this to more of an outline of the opportunity that exists. I added a lot of speaker notes to make sure we are providing enough detail to make the point. I don't expect we will go through all of the points in this much detail, but I wanted to be safe.</p:text>
    <p:extLst>
      <p:ext uri="{C676402C-5697-4E1C-873F-D02D1690AC5C}">
        <p15:threadingInfo xmlns:p15="http://schemas.microsoft.com/office/powerpoint/2012/main" timeZoneBias="420"/>
      </p:ext>
    </p:extLst>
  </p:cm>
  <p:cm authorId="3" dt="2021-10-04T22:30:58.794" idx="6">
    <p:pos x="10" y="106"/>
    <p:text>I also removed a slide and made this easier to follow.</p:text>
    <p:extLst>
      <p:ext uri="{C676402C-5697-4E1C-873F-D02D1690AC5C}">
        <p15:threadingInfo xmlns:p15="http://schemas.microsoft.com/office/powerpoint/2012/main" timeZoneBias="420">
          <p15:parentCm authorId="3" idx="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0-04T15:01:43.590" idx="7">
    <p:pos x="10" y="10"/>
    <p:text>Excessive text. Eliminate right side and talk through them. Bullet key messages. Maybe break into 2 slides?</p:text>
    <p:extLst>
      <p:ext uri="{C676402C-5697-4E1C-873F-D02D1690AC5C}">
        <p15:threadingInfo xmlns:p15="http://schemas.microsoft.com/office/powerpoint/2012/main" timeZoneBias="300"/>
      </p:ext>
    </p:extLst>
  </p:cm>
  <p:cm authorId="3" dt="2021-10-04T22:30:03.011" idx="5">
    <p:pos x="10" y="106"/>
    <p:text>I changed the graphic and made the content easier to follow. I added the detailed list that was on the left to the speaker notes.</p:text>
    <p:extLst>
      <p:ext uri="{C676402C-5697-4E1C-873F-D02D1690AC5C}">
        <p15:threadingInfo xmlns:p15="http://schemas.microsoft.com/office/powerpoint/2012/main" timeZoneBias="420">
          <p15:parentCm authorId="2" idx="7"/>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10-04T15:03:39.560" idx="8">
    <p:pos x="7680" y="1"/>
    <p:text>Need to see talking points for this slide. Immedite thought is to eliminate it.</p:text>
    <p:extLst>
      <p:ext uri="{C676402C-5697-4E1C-873F-D02D1690AC5C}">
        <p15:threadingInfo xmlns:p15="http://schemas.microsoft.com/office/powerpoint/2012/main" timeZoneBias="300"/>
      </p:ext>
    </p:extLst>
  </p:cm>
  <p:cm authorId="3" dt="2021-10-04T22:43:28.658" idx="7">
    <p:pos x="7680" y="97"/>
    <p:text>Let me know if what you think of the notes. I use this slide to make the point simle and cheap are not always the right solution.</p:text>
    <p:extLst>
      <p:ext uri="{C676402C-5697-4E1C-873F-D02D1690AC5C}">
        <p15:threadingInfo xmlns:p15="http://schemas.microsoft.com/office/powerpoint/2012/main" timeZoneBias="420">
          <p15:parentCm authorId="2" idx="8"/>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90ED48-C549-4628-8506-B4EB39E1B3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4BD1AD1-0314-4AE0-8CEB-E249961FDF6A}">
      <dgm:prSet/>
      <dgm:spPr>
        <a:solidFill>
          <a:schemeClr val="bg2">
            <a:lumMod val="25000"/>
          </a:schemeClr>
        </a:solidFill>
      </dgm:spPr>
      <dgm:t>
        <a:bodyPr/>
        <a:lstStyle/>
        <a:p>
          <a:r>
            <a:rPr lang="en-US" dirty="0"/>
            <a:t>No income limitations like Roth IRA</a:t>
          </a:r>
        </a:p>
      </dgm:t>
    </dgm:pt>
    <dgm:pt modelId="{409CB093-5B8A-4035-A6CB-9E2052F2DD75}" type="parTrans" cxnId="{5D59EA05-E8C6-4FEB-9597-3B2248F250DF}">
      <dgm:prSet/>
      <dgm:spPr/>
      <dgm:t>
        <a:bodyPr/>
        <a:lstStyle/>
        <a:p>
          <a:endParaRPr lang="en-US"/>
        </a:p>
      </dgm:t>
    </dgm:pt>
    <dgm:pt modelId="{5278E8E1-0EC7-412C-810E-39FD68E3E375}" type="sibTrans" cxnId="{5D59EA05-E8C6-4FEB-9597-3B2248F250DF}">
      <dgm:prSet/>
      <dgm:spPr/>
      <dgm:t>
        <a:bodyPr/>
        <a:lstStyle/>
        <a:p>
          <a:endParaRPr lang="en-US"/>
        </a:p>
      </dgm:t>
    </dgm:pt>
    <dgm:pt modelId="{2BE95F16-C0CF-4E71-9936-542DC823A678}">
      <dgm:prSet/>
      <dgm:spPr>
        <a:solidFill>
          <a:schemeClr val="tx1">
            <a:lumMod val="75000"/>
            <a:lumOff val="25000"/>
          </a:schemeClr>
        </a:solidFill>
      </dgm:spPr>
      <dgm:t>
        <a:bodyPr/>
        <a:lstStyle/>
        <a:p>
          <a:r>
            <a:rPr lang="en-US" dirty="0"/>
            <a:t>Roth 401(k) Required Minimum Distribution (RMD)</a:t>
          </a:r>
        </a:p>
      </dgm:t>
    </dgm:pt>
    <dgm:pt modelId="{472CBDA2-6CCA-40D7-8119-E2A144453188}" type="sibTrans" cxnId="{FDE8F1D0-4CE6-4C82-B67F-F99D60545AF1}">
      <dgm:prSet/>
      <dgm:spPr/>
      <dgm:t>
        <a:bodyPr/>
        <a:lstStyle/>
        <a:p>
          <a:endParaRPr lang="en-US"/>
        </a:p>
      </dgm:t>
    </dgm:pt>
    <dgm:pt modelId="{10F8CAC8-74FC-4234-B0D4-FC353B6AB5CB}" type="parTrans" cxnId="{FDE8F1D0-4CE6-4C82-B67F-F99D60545AF1}">
      <dgm:prSet/>
      <dgm:spPr/>
      <dgm:t>
        <a:bodyPr/>
        <a:lstStyle/>
        <a:p>
          <a:endParaRPr lang="en-US"/>
        </a:p>
      </dgm:t>
    </dgm:pt>
    <dgm:pt modelId="{A1831429-36F6-4A31-AB4F-EA45CF45696C}">
      <dgm:prSet/>
      <dgm:spPr>
        <a:solidFill>
          <a:schemeClr val="tx1">
            <a:lumMod val="75000"/>
            <a:lumOff val="25000"/>
          </a:schemeClr>
        </a:solidFill>
      </dgm:spPr>
      <dgm:t>
        <a:bodyPr/>
        <a:lstStyle/>
        <a:p>
          <a:r>
            <a:rPr lang="en-US" dirty="0"/>
            <a:t>Employer Contributions Treated As Roth</a:t>
          </a:r>
        </a:p>
      </dgm:t>
    </dgm:pt>
    <dgm:pt modelId="{10ACEA38-B009-4484-8F48-91F2B42B6B8A}" type="sibTrans" cxnId="{76A658E3-4FDA-40F6-935A-7A1FF494B5B4}">
      <dgm:prSet/>
      <dgm:spPr/>
      <dgm:t>
        <a:bodyPr/>
        <a:lstStyle/>
        <a:p>
          <a:endParaRPr lang="en-US"/>
        </a:p>
      </dgm:t>
    </dgm:pt>
    <dgm:pt modelId="{DFC303D0-9E87-4180-AEBC-9D8F0D0A82A9}" type="parTrans" cxnId="{76A658E3-4FDA-40F6-935A-7A1FF494B5B4}">
      <dgm:prSet/>
      <dgm:spPr/>
      <dgm:t>
        <a:bodyPr/>
        <a:lstStyle/>
        <a:p>
          <a:endParaRPr lang="en-US"/>
        </a:p>
      </dgm:t>
    </dgm:pt>
    <dgm:pt modelId="{9A51E13D-FA99-4A79-ADAB-BADA951554D6}">
      <dgm:prSet/>
      <dgm:spPr>
        <a:solidFill>
          <a:schemeClr val="tx1">
            <a:lumMod val="75000"/>
            <a:lumOff val="25000"/>
          </a:schemeClr>
        </a:solidFill>
      </dgm:spPr>
      <dgm:t>
        <a:bodyPr/>
        <a:lstStyle/>
        <a:p>
          <a:r>
            <a:rPr lang="en-US" dirty="0"/>
            <a:t>In-Plan Conversions and Transfers</a:t>
          </a:r>
        </a:p>
      </dgm:t>
    </dgm:pt>
    <dgm:pt modelId="{088D20C3-9096-496E-8AAC-DCCA9D0C1847}" type="parTrans" cxnId="{33A5C743-A033-4D11-8583-7F16754CB592}">
      <dgm:prSet/>
      <dgm:spPr/>
      <dgm:t>
        <a:bodyPr/>
        <a:lstStyle/>
        <a:p>
          <a:endParaRPr lang="en-US"/>
        </a:p>
      </dgm:t>
    </dgm:pt>
    <dgm:pt modelId="{FB4EF6FB-5159-4B57-9741-0653EDDC60A2}" type="sibTrans" cxnId="{33A5C743-A033-4D11-8583-7F16754CB592}">
      <dgm:prSet/>
      <dgm:spPr/>
      <dgm:t>
        <a:bodyPr/>
        <a:lstStyle/>
        <a:p>
          <a:endParaRPr lang="en-US"/>
        </a:p>
      </dgm:t>
    </dgm:pt>
    <dgm:pt modelId="{F18E8570-47DE-47D6-BC95-8B98F7B3D334}">
      <dgm:prSet/>
      <dgm:spPr>
        <a:solidFill>
          <a:schemeClr val="tx1">
            <a:lumMod val="75000"/>
            <a:lumOff val="25000"/>
          </a:schemeClr>
        </a:solidFill>
      </dgm:spPr>
      <dgm:t>
        <a:bodyPr/>
        <a:lstStyle/>
        <a:p>
          <a:r>
            <a:rPr lang="en-US" dirty="0"/>
            <a:t>After Tax Contributions: Mega Roth</a:t>
          </a:r>
        </a:p>
      </dgm:t>
    </dgm:pt>
    <dgm:pt modelId="{3DEADA88-F7AE-4755-843E-D4C0A5C0EB68}" type="parTrans" cxnId="{54CC7917-0AE6-442B-AFF8-734209E3B101}">
      <dgm:prSet/>
      <dgm:spPr/>
      <dgm:t>
        <a:bodyPr/>
        <a:lstStyle/>
        <a:p>
          <a:endParaRPr lang="en-US"/>
        </a:p>
      </dgm:t>
    </dgm:pt>
    <dgm:pt modelId="{AE3CE745-749F-4E4C-A3D2-9FFCFCD80436}" type="sibTrans" cxnId="{54CC7917-0AE6-442B-AFF8-734209E3B101}">
      <dgm:prSet/>
      <dgm:spPr/>
      <dgm:t>
        <a:bodyPr/>
        <a:lstStyle/>
        <a:p>
          <a:endParaRPr lang="en-US"/>
        </a:p>
      </dgm:t>
    </dgm:pt>
    <dgm:pt modelId="{D46344E7-36A2-480D-907B-14BB05766E7A}" type="pres">
      <dgm:prSet presAssocID="{C090ED48-C549-4628-8506-B4EB39E1B340}" presName="linear" presStyleCnt="0">
        <dgm:presLayoutVars>
          <dgm:animLvl val="lvl"/>
          <dgm:resizeHandles val="exact"/>
        </dgm:presLayoutVars>
      </dgm:prSet>
      <dgm:spPr/>
    </dgm:pt>
    <dgm:pt modelId="{8BFF8091-CF22-47DB-9E9E-71E303E27103}" type="pres">
      <dgm:prSet presAssocID="{D4BD1AD1-0314-4AE0-8CEB-E249961FDF6A}" presName="parentText" presStyleLbl="node1" presStyleIdx="0" presStyleCnt="5">
        <dgm:presLayoutVars>
          <dgm:chMax val="0"/>
          <dgm:bulletEnabled val="1"/>
        </dgm:presLayoutVars>
      </dgm:prSet>
      <dgm:spPr/>
    </dgm:pt>
    <dgm:pt modelId="{425FF7D9-B737-42BA-920C-ACC828117A85}" type="pres">
      <dgm:prSet presAssocID="{5278E8E1-0EC7-412C-810E-39FD68E3E375}" presName="spacer" presStyleCnt="0"/>
      <dgm:spPr/>
    </dgm:pt>
    <dgm:pt modelId="{8FC97131-BCE2-4165-A064-01650AE6ED84}" type="pres">
      <dgm:prSet presAssocID="{A1831429-36F6-4A31-AB4F-EA45CF45696C}" presName="parentText" presStyleLbl="node1" presStyleIdx="1" presStyleCnt="5">
        <dgm:presLayoutVars>
          <dgm:chMax val="0"/>
          <dgm:bulletEnabled val="1"/>
        </dgm:presLayoutVars>
      </dgm:prSet>
      <dgm:spPr/>
    </dgm:pt>
    <dgm:pt modelId="{ADED2528-205E-4972-96DE-8FB0A45D4779}" type="pres">
      <dgm:prSet presAssocID="{10ACEA38-B009-4484-8F48-91F2B42B6B8A}" presName="spacer" presStyleCnt="0"/>
      <dgm:spPr/>
    </dgm:pt>
    <dgm:pt modelId="{FC639972-E6E3-46DA-8ED9-66B5165ED533}" type="pres">
      <dgm:prSet presAssocID="{2BE95F16-C0CF-4E71-9936-542DC823A678}" presName="parentText" presStyleLbl="node1" presStyleIdx="2" presStyleCnt="5">
        <dgm:presLayoutVars>
          <dgm:chMax val="0"/>
          <dgm:bulletEnabled val="1"/>
        </dgm:presLayoutVars>
      </dgm:prSet>
      <dgm:spPr/>
    </dgm:pt>
    <dgm:pt modelId="{B062288A-0B0D-4028-9A08-B425F386FF71}" type="pres">
      <dgm:prSet presAssocID="{472CBDA2-6CCA-40D7-8119-E2A144453188}" presName="spacer" presStyleCnt="0"/>
      <dgm:spPr/>
    </dgm:pt>
    <dgm:pt modelId="{089D814F-04EF-4C18-9E09-130C7D571B6D}" type="pres">
      <dgm:prSet presAssocID="{9A51E13D-FA99-4A79-ADAB-BADA951554D6}" presName="parentText" presStyleLbl="node1" presStyleIdx="3" presStyleCnt="5">
        <dgm:presLayoutVars>
          <dgm:chMax val="0"/>
          <dgm:bulletEnabled val="1"/>
        </dgm:presLayoutVars>
      </dgm:prSet>
      <dgm:spPr/>
    </dgm:pt>
    <dgm:pt modelId="{CDBD80BB-97C9-4CDF-8FD7-C81992430009}" type="pres">
      <dgm:prSet presAssocID="{FB4EF6FB-5159-4B57-9741-0653EDDC60A2}" presName="spacer" presStyleCnt="0"/>
      <dgm:spPr/>
    </dgm:pt>
    <dgm:pt modelId="{50F8D275-CD61-4049-B556-C4A4134EBF1B}" type="pres">
      <dgm:prSet presAssocID="{F18E8570-47DE-47D6-BC95-8B98F7B3D334}" presName="parentText" presStyleLbl="node1" presStyleIdx="4" presStyleCnt="5">
        <dgm:presLayoutVars>
          <dgm:chMax val="0"/>
          <dgm:bulletEnabled val="1"/>
        </dgm:presLayoutVars>
      </dgm:prSet>
      <dgm:spPr/>
    </dgm:pt>
  </dgm:ptLst>
  <dgm:cxnLst>
    <dgm:cxn modelId="{5D59EA05-E8C6-4FEB-9597-3B2248F250DF}" srcId="{C090ED48-C549-4628-8506-B4EB39E1B340}" destId="{D4BD1AD1-0314-4AE0-8CEB-E249961FDF6A}" srcOrd="0" destOrd="0" parTransId="{409CB093-5B8A-4035-A6CB-9E2052F2DD75}" sibTransId="{5278E8E1-0EC7-412C-810E-39FD68E3E375}"/>
    <dgm:cxn modelId="{076C8713-27EE-4F5F-B65A-813143848803}" type="presOf" srcId="{9A51E13D-FA99-4A79-ADAB-BADA951554D6}" destId="{089D814F-04EF-4C18-9E09-130C7D571B6D}" srcOrd="0" destOrd="0" presId="urn:microsoft.com/office/officeart/2005/8/layout/vList2"/>
    <dgm:cxn modelId="{A9932D17-1229-4ED5-9522-DCCDC0136E62}" type="presOf" srcId="{F18E8570-47DE-47D6-BC95-8B98F7B3D334}" destId="{50F8D275-CD61-4049-B556-C4A4134EBF1B}" srcOrd="0" destOrd="0" presId="urn:microsoft.com/office/officeart/2005/8/layout/vList2"/>
    <dgm:cxn modelId="{54CC7917-0AE6-442B-AFF8-734209E3B101}" srcId="{C090ED48-C549-4628-8506-B4EB39E1B340}" destId="{F18E8570-47DE-47D6-BC95-8B98F7B3D334}" srcOrd="4" destOrd="0" parTransId="{3DEADA88-F7AE-4755-843E-D4C0A5C0EB68}" sibTransId="{AE3CE745-749F-4E4C-A3D2-9FFCFCD80436}"/>
    <dgm:cxn modelId="{33A5C743-A033-4D11-8583-7F16754CB592}" srcId="{C090ED48-C549-4628-8506-B4EB39E1B340}" destId="{9A51E13D-FA99-4A79-ADAB-BADA951554D6}" srcOrd="3" destOrd="0" parTransId="{088D20C3-9096-496E-8AAC-DCCA9D0C1847}" sibTransId="{FB4EF6FB-5159-4B57-9741-0653EDDC60A2}"/>
    <dgm:cxn modelId="{DE3E1F74-9F9E-4BBC-A3A3-B7C9EB1556C4}" type="presOf" srcId="{C090ED48-C549-4628-8506-B4EB39E1B340}" destId="{D46344E7-36A2-480D-907B-14BB05766E7A}" srcOrd="0" destOrd="0" presId="urn:microsoft.com/office/officeart/2005/8/layout/vList2"/>
    <dgm:cxn modelId="{7050F984-A3FE-4A56-8734-FD7C6E310AA6}" type="presOf" srcId="{2BE95F16-C0CF-4E71-9936-542DC823A678}" destId="{FC639972-E6E3-46DA-8ED9-66B5165ED533}" srcOrd="0" destOrd="0" presId="urn:microsoft.com/office/officeart/2005/8/layout/vList2"/>
    <dgm:cxn modelId="{C0D6FE9F-BA08-4755-91E8-4798198A4280}" type="presOf" srcId="{A1831429-36F6-4A31-AB4F-EA45CF45696C}" destId="{8FC97131-BCE2-4165-A064-01650AE6ED84}" srcOrd="0" destOrd="0" presId="urn:microsoft.com/office/officeart/2005/8/layout/vList2"/>
    <dgm:cxn modelId="{FDE8F1D0-4CE6-4C82-B67F-F99D60545AF1}" srcId="{C090ED48-C549-4628-8506-B4EB39E1B340}" destId="{2BE95F16-C0CF-4E71-9936-542DC823A678}" srcOrd="2" destOrd="0" parTransId="{10F8CAC8-74FC-4234-B0D4-FC353B6AB5CB}" sibTransId="{472CBDA2-6CCA-40D7-8119-E2A144453188}"/>
    <dgm:cxn modelId="{76A658E3-4FDA-40F6-935A-7A1FF494B5B4}" srcId="{C090ED48-C549-4628-8506-B4EB39E1B340}" destId="{A1831429-36F6-4A31-AB4F-EA45CF45696C}" srcOrd="1" destOrd="0" parTransId="{DFC303D0-9E87-4180-AEBC-9D8F0D0A82A9}" sibTransId="{10ACEA38-B009-4484-8F48-91F2B42B6B8A}"/>
    <dgm:cxn modelId="{03A5BCE9-4D65-4D9C-B940-E73927B0F755}" type="presOf" srcId="{D4BD1AD1-0314-4AE0-8CEB-E249961FDF6A}" destId="{8BFF8091-CF22-47DB-9E9E-71E303E27103}" srcOrd="0" destOrd="0" presId="urn:microsoft.com/office/officeart/2005/8/layout/vList2"/>
    <dgm:cxn modelId="{9130A529-0D2F-4B8A-9239-B565C4B6CF7E}" type="presParOf" srcId="{D46344E7-36A2-480D-907B-14BB05766E7A}" destId="{8BFF8091-CF22-47DB-9E9E-71E303E27103}" srcOrd="0" destOrd="0" presId="urn:microsoft.com/office/officeart/2005/8/layout/vList2"/>
    <dgm:cxn modelId="{6FD4E856-EF7D-465D-8E5E-02E27A8970EF}" type="presParOf" srcId="{D46344E7-36A2-480D-907B-14BB05766E7A}" destId="{425FF7D9-B737-42BA-920C-ACC828117A85}" srcOrd="1" destOrd="0" presId="urn:microsoft.com/office/officeart/2005/8/layout/vList2"/>
    <dgm:cxn modelId="{5ABF9CFD-1E1B-4FDD-9656-EE523CD7A47B}" type="presParOf" srcId="{D46344E7-36A2-480D-907B-14BB05766E7A}" destId="{8FC97131-BCE2-4165-A064-01650AE6ED84}" srcOrd="2" destOrd="0" presId="urn:microsoft.com/office/officeart/2005/8/layout/vList2"/>
    <dgm:cxn modelId="{4AD2261C-ED34-4BE5-A35F-E2BB31E8ADEF}" type="presParOf" srcId="{D46344E7-36A2-480D-907B-14BB05766E7A}" destId="{ADED2528-205E-4972-96DE-8FB0A45D4779}" srcOrd="3" destOrd="0" presId="urn:microsoft.com/office/officeart/2005/8/layout/vList2"/>
    <dgm:cxn modelId="{3561E692-DFDA-4935-A8A4-5B8E17355185}" type="presParOf" srcId="{D46344E7-36A2-480D-907B-14BB05766E7A}" destId="{FC639972-E6E3-46DA-8ED9-66B5165ED533}" srcOrd="4" destOrd="0" presId="urn:microsoft.com/office/officeart/2005/8/layout/vList2"/>
    <dgm:cxn modelId="{CD4D34BB-0630-4289-B799-F7968E1A1BF7}" type="presParOf" srcId="{D46344E7-36A2-480D-907B-14BB05766E7A}" destId="{B062288A-0B0D-4028-9A08-B425F386FF71}" srcOrd="5" destOrd="0" presId="urn:microsoft.com/office/officeart/2005/8/layout/vList2"/>
    <dgm:cxn modelId="{750D5527-CC63-433F-9D0A-F7BDCE9206DE}" type="presParOf" srcId="{D46344E7-36A2-480D-907B-14BB05766E7A}" destId="{089D814F-04EF-4C18-9E09-130C7D571B6D}" srcOrd="6" destOrd="0" presId="urn:microsoft.com/office/officeart/2005/8/layout/vList2"/>
    <dgm:cxn modelId="{6B576DA8-4500-4B0E-B747-321744D18EAA}" type="presParOf" srcId="{D46344E7-36A2-480D-907B-14BB05766E7A}" destId="{CDBD80BB-97C9-4CDF-8FD7-C81992430009}" srcOrd="7" destOrd="0" presId="urn:microsoft.com/office/officeart/2005/8/layout/vList2"/>
    <dgm:cxn modelId="{DB615C8B-7981-4B20-BEB6-890C7F1A4AFA}" type="presParOf" srcId="{D46344E7-36A2-480D-907B-14BB05766E7A}" destId="{50F8D275-CD61-4049-B556-C4A4134EBF1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525C84-1201-4CFB-AED3-0E5FD9111562}"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BE5FC5D3-9DE7-4DA2-8B7C-81AB7CDF9542}">
      <dgm:prSet/>
      <dgm:spPr/>
      <dgm:t>
        <a:bodyPr/>
        <a:lstStyle/>
        <a:p>
          <a:pPr>
            <a:lnSpc>
              <a:spcPct val="100000"/>
            </a:lnSpc>
          </a:pPr>
          <a:r>
            <a:rPr lang="en-US" dirty="0"/>
            <a:t>Employer Contributions as Roth </a:t>
          </a:r>
        </a:p>
      </dgm:t>
    </dgm:pt>
    <dgm:pt modelId="{65F6FC41-6228-4816-9B50-F88A6D414D2C}" type="parTrans" cxnId="{D3C36FDF-1BCC-41D4-9FBD-83EA121702EB}">
      <dgm:prSet/>
      <dgm:spPr/>
      <dgm:t>
        <a:bodyPr/>
        <a:lstStyle/>
        <a:p>
          <a:endParaRPr lang="en-US"/>
        </a:p>
      </dgm:t>
    </dgm:pt>
    <dgm:pt modelId="{76A2D814-0A33-4A04-96FE-48287F5058F8}" type="sibTrans" cxnId="{D3C36FDF-1BCC-41D4-9FBD-83EA121702EB}">
      <dgm:prSet/>
      <dgm:spPr/>
      <dgm:t>
        <a:bodyPr/>
        <a:lstStyle/>
        <a:p>
          <a:endParaRPr lang="en-US"/>
        </a:p>
      </dgm:t>
    </dgm:pt>
    <dgm:pt modelId="{DEBEE9B5-715A-4F73-84AA-FBE62058ABED}">
      <dgm:prSet/>
      <dgm:spPr/>
      <dgm:t>
        <a:bodyPr/>
        <a:lstStyle/>
        <a:p>
          <a:pPr>
            <a:lnSpc>
              <a:spcPct val="100000"/>
            </a:lnSpc>
          </a:pPr>
          <a:r>
            <a:rPr lang="en-US" dirty="0"/>
            <a:t>Optional provisions starting in 2023</a:t>
          </a:r>
        </a:p>
      </dgm:t>
    </dgm:pt>
    <dgm:pt modelId="{8E4AD4FD-293B-42EE-8E22-6015581B3750}" type="parTrans" cxnId="{400DEBC2-5CFC-4310-B760-C4C899EA2DD9}">
      <dgm:prSet/>
      <dgm:spPr/>
      <dgm:t>
        <a:bodyPr/>
        <a:lstStyle/>
        <a:p>
          <a:endParaRPr lang="en-US"/>
        </a:p>
      </dgm:t>
    </dgm:pt>
    <dgm:pt modelId="{447EFDA8-1E4C-4D33-9D1F-B3A6E3A7F992}" type="sibTrans" cxnId="{400DEBC2-5CFC-4310-B760-C4C899EA2DD9}">
      <dgm:prSet/>
      <dgm:spPr/>
      <dgm:t>
        <a:bodyPr/>
        <a:lstStyle/>
        <a:p>
          <a:endParaRPr lang="en-US"/>
        </a:p>
      </dgm:t>
    </dgm:pt>
    <dgm:pt modelId="{68A09D9A-1147-4143-8210-4DD06BC265EF}">
      <dgm:prSet/>
      <dgm:spPr/>
      <dgm:t>
        <a:bodyPr/>
        <a:lstStyle/>
        <a:p>
          <a:pPr>
            <a:lnSpc>
              <a:spcPct val="100000"/>
            </a:lnSpc>
          </a:pPr>
          <a:r>
            <a:rPr lang="en-US" dirty="0"/>
            <a:t>Roth 401(k) RMD</a:t>
          </a:r>
        </a:p>
      </dgm:t>
    </dgm:pt>
    <dgm:pt modelId="{98E080A2-AAC7-4D53-90C7-452A7D458027}" type="parTrans" cxnId="{7AE6E77E-9E42-4B8A-B329-D39EF99FEE33}">
      <dgm:prSet/>
      <dgm:spPr/>
      <dgm:t>
        <a:bodyPr/>
        <a:lstStyle/>
        <a:p>
          <a:endParaRPr lang="en-US"/>
        </a:p>
      </dgm:t>
    </dgm:pt>
    <dgm:pt modelId="{19B1359B-5A27-4653-95A7-F0FAB650430C}" type="sibTrans" cxnId="{7AE6E77E-9E42-4B8A-B329-D39EF99FEE33}">
      <dgm:prSet/>
      <dgm:spPr/>
      <dgm:t>
        <a:bodyPr/>
        <a:lstStyle/>
        <a:p>
          <a:endParaRPr lang="en-US"/>
        </a:p>
      </dgm:t>
    </dgm:pt>
    <dgm:pt modelId="{BB3D4A13-667F-444C-BF12-216E83CF0BD8}">
      <dgm:prSet/>
      <dgm:spPr/>
      <dgm:t>
        <a:bodyPr/>
        <a:lstStyle/>
        <a:p>
          <a:pPr>
            <a:lnSpc>
              <a:spcPct val="100000"/>
            </a:lnSpc>
          </a:pPr>
          <a:r>
            <a:rPr lang="en-US" dirty="0"/>
            <a:t>Effective for tax years beginning after December 31, 2023.</a:t>
          </a:r>
        </a:p>
      </dgm:t>
    </dgm:pt>
    <dgm:pt modelId="{1EA98E4B-AEB7-4F4D-96CD-32B6F3DC7003}" type="parTrans" cxnId="{4C7EA3AC-AD03-4E9D-B5D2-7882645644A0}">
      <dgm:prSet/>
      <dgm:spPr/>
      <dgm:t>
        <a:bodyPr/>
        <a:lstStyle/>
        <a:p>
          <a:endParaRPr lang="en-US"/>
        </a:p>
      </dgm:t>
    </dgm:pt>
    <dgm:pt modelId="{EB10DD67-912D-4E18-AE5E-5F4CC58911FE}" type="sibTrans" cxnId="{4C7EA3AC-AD03-4E9D-B5D2-7882645644A0}">
      <dgm:prSet/>
      <dgm:spPr/>
      <dgm:t>
        <a:bodyPr/>
        <a:lstStyle/>
        <a:p>
          <a:endParaRPr lang="en-US"/>
        </a:p>
      </dgm:t>
    </dgm:pt>
    <dgm:pt modelId="{16E5DADE-BF09-4307-A800-48A11969E085}">
      <dgm:prSet/>
      <dgm:spPr/>
      <dgm:t>
        <a:bodyPr/>
        <a:lstStyle/>
        <a:p>
          <a:pPr>
            <a:lnSpc>
              <a:spcPct val="100000"/>
            </a:lnSpc>
          </a:pPr>
          <a:r>
            <a:rPr lang="en-US" dirty="0"/>
            <a:t>No pre-death RMD is required for Roth 401(k) accounts.</a:t>
          </a:r>
        </a:p>
      </dgm:t>
    </dgm:pt>
    <dgm:pt modelId="{376E192A-D363-4D41-AD03-0A60E57DFB21}" type="parTrans" cxnId="{683BD43E-C2CB-46C3-AD3F-3FBEE031A5E3}">
      <dgm:prSet/>
      <dgm:spPr/>
      <dgm:t>
        <a:bodyPr/>
        <a:lstStyle/>
        <a:p>
          <a:endParaRPr lang="en-US"/>
        </a:p>
      </dgm:t>
    </dgm:pt>
    <dgm:pt modelId="{1435E87E-E411-418F-9B5E-3615102D58B5}" type="sibTrans" cxnId="{683BD43E-C2CB-46C3-AD3F-3FBEE031A5E3}">
      <dgm:prSet/>
      <dgm:spPr/>
      <dgm:t>
        <a:bodyPr/>
        <a:lstStyle/>
        <a:p>
          <a:endParaRPr lang="en-US"/>
        </a:p>
      </dgm:t>
    </dgm:pt>
    <dgm:pt modelId="{95736BE1-6BF3-4C08-8230-EE90F8F403FB}">
      <dgm:prSet/>
      <dgm:spPr/>
      <dgm:t>
        <a:bodyPr/>
        <a:lstStyle/>
        <a:p>
          <a:pPr>
            <a:lnSpc>
              <a:spcPct val="100000"/>
            </a:lnSpc>
          </a:pPr>
          <a:r>
            <a:rPr lang="en-US" dirty="0"/>
            <a:t>Participants choose to treat their matching or non-elective contributions as Roth</a:t>
          </a:r>
        </a:p>
      </dgm:t>
    </dgm:pt>
    <dgm:pt modelId="{1453FC05-2F13-4991-95FF-CDC9AD71532F}" type="parTrans" cxnId="{EC4239D3-4AA8-45C3-8292-00969206837E}">
      <dgm:prSet/>
      <dgm:spPr/>
      <dgm:t>
        <a:bodyPr/>
        <a:lstStyle/>
        <a:p>
          <a:endParaRPr lang="en-US"/>
        </a:p>
      </dgm:t>
    </dgm:pt>
    <dgm:pt modelId="{CDDC549E-4D79-4FEA-AE57-1AE248DA8585}" type="sibTrans" cxnId="{EC4239D3-4AA8-45C3-8292-00969206837E}">
      <dgm:prSet/>
      <dgm:spPr/>
      <dgm:t>
        <a:bodyPr/>
        <a:lstStyle/>
        <a:p>
          <a:endParaRPr lang="en-US"/>
        </a:p>
      </dgm:t>
    </dgm:pt>
    <dgm:pt modelId="{503C2CFB-2201-4D4B-AEBC-2BB4CD7C6156}">
      <dgm:prSet/>
      <dgm:spPr/>
      <dgm:t>
        <a:bodyPr/>
        <a:lstStyle/>
        <a:p>
          <a:pPr>
            <a:lnSpc>
              <a:spcPct val="100000"/>
            </a:lnSpc>
          </a:pPr>
          <a:r>
            <a:rPr lang="en-US" dirty="0"/>
            <a:t>Contribution is still deductible by Employer</a:t>
          </a:r>
        </a:p>
      </dgm:t>
    </dgm:pt>
    <dgm:pt modelId="{2223B81D-82B1-4819-8946-DFEC350D0FDF}" type="parTrans" cxnId="{4A0C356F-8154-4437-B062-5CF22A2BC6CC}">
      <dgm:prSet/>
      <dgm:spPr/>
      <dgm:t>
        <a:bodyPr/>
        <a:lstStyle/>
        <a:p>
          <a:endParaRPr lang="en-US"/>
        </a:p>
      </dgm:t>
    </dgm:pt>
    <dgm:pt modelId="{A2E08D92-8B8F-4A92-9142-DE6293712E33}" type="sibTrans" cxnId="{4A0C356F-8154-4437-B062-5CF22A2BC6CC}">
      <dgm:prSet/>
      <dgm:spPr/>
      <dgm:t>
        <a:bodyPr/>
        <a:lstStyle/>
        <a:p>
          <a:endParaRPr lang="en-US"/>
        </a:p>
      </dgm:t>
    </dgm:pt>
    <dgm:pt modelId="{DF2B08F8-900C-48AF-AFDD-6DEBA9AE2A0E}">
      <dgm:prSet/>
      <dgm:spPr/>
      <dgm:t>
        <a:bodyPr/>
        <a:lstStyle/>
        <a:p>
          <a:pPr>
            <a:lnSpc>
              <a:spcPct val="100000"/>
            </a:lnSpc>
          </a:pPr>
          <a:r>
            <a:rPr lang="en-US" dirty="0"/>
            <a:t>Tax paid by Participant</a:t>
          </a:r>
        </a:p>
      </dgm:t>
    </dgm:pt>
    <dgm:pt modelId="{ED5E3DF4-A46D-4679-A30A-67E66077BE66}" type="parTrans" cxnId="{8BCF5D0C-1109-4F15-BA57-13B0C4E80C25}">
      <dgm:prSet/>
      <dgm:spPr/>
      <dgm:t>
        <a:bodyPr/>
        <a:lstStyle/>
        <a:p>
          <a:endParaRPr lang="en-US"/>
        </a:p>
      </dgm:t>
    </dgm:pt>
    <dgm:pt modelId="{D7858365-6E3C-409A-8D7D-DD4577D6D48F}" type="sibTrans" cxnId="{8BCF5D0C-1109-4F15-BA57-13B0C4E80C25}">
      <dgm:prSet/>
      <dgm:spPr/>
      <dgm:t>
        <a:bodyPr/>
        <a:lstStyle/>
        <a:p>
          <a:endParaRPr lang="en-US"/>
        </a:p>
      </dgm:t>
    </dgm:pt>
    <dgm:pt modelId="{17D5BEE8-DD02-4651-BE48-3AB2B2144B16}">
      <dgm:prSet/>
      <dgm:spPr/>
      <dgm:t>
        <a:bodyPr/>
        <a:lstStyle/>
        <a:p>
          <a:pPr>
            <a:lnSpc>
              <a:spcPct val="100000"/>
            </a:lnSpc>
          </a:pPr>
          <a:r>
            <a:rPr lang="en-US" dirty="0"/>
            <a:t>Does not apply to first year eligible 2023 RMD due by April 1, 2024.</a:t>
          </a:r>
        </a:p>
      </dgm:t>
    </dgm:pt>
    <dgm:pt modelId="{4169FA69-6679-40AA-B541-79687BF22B7A}" type="parTrans" cxnId="{32E543D2-EAAF-402A-BC9E-9F6D457BC621}">
      <dgm:prSet/>
      <dgm:spPr/>
      <dgm:t>
        <a:bodyPr/>
        <a:lstStyle/>
        <a:p>
          <a:endParaRPr lang="en-US"/>
        </a:p>
      </dgm:t>
    </dgm:pt>
    <dgm:pt modelId="{AAE0E109-6FFB-4E4C-978C-1F21319F2F99}" type="sibTrans" cxnId="{32E543D2-EAAF-402A-BC9E-9F6D457BC621}">
      <dgm:prSet/>
      <dgm:spPr/>
      <dgm:t>
        <a:bodyPr/>
        <a:lstStyle/>
        <a:p>
          <a:endParaRPr lang="en-US"/>
        </a:p>
      </dgm:t>
    </dgm:pt>
    <dgm:pt modelId="{D50A7ADB-4E44-47A1-B16A-298BBC133E09}">
      <dgm:prSet/>
      <dgm:spPr/>
      <dgm:t>
        <a:bodyPr/>
        <a:lstStyle/>
        <a:p>
          <a:pPr>
            <a:lnSpc>
              <a:spcPct val="100000"/>
            </a:lnSpc>
          </a:pPr>
          <a:r>
            <a:rPr lang="en-US" dirty="0"/>
            <a:t>Catch-up Roth deferral</a:t>
          </a:r>
        </a:p>
      </dgm:t>
    </dgm:pt>
    <dgm:pt modelId="{BADF4ADC-FF3B-4D28-A601-7BFA9196BCF5}" type="parTrans" cxnId="{0775E4A7-9233-487A-9C24-7DD64866A098}">
      <dgm:prSet/>
      <dgm:spPr/>
      <dgm:t>
        <a:bodyPr/>
        <a:lstStyle/>
        <a:p>
          <a:endParaRPr lang="en-US"/>
        </a:p>
      </dgm:t>
    </dgm:pt>
    <dgm:pt modelId="{B6C845E5-660E-4C2E-9013-F268AB31A741}" type="sibTrans" cxnId="{0775E4A7-9233-487A-9C24-7DD64866A098}">
      <dgm:prSet/>
      <dgm:spPr/>
      <dgm:t>
        <a:bodyPr/>
        <a:lstStyle/>
        <a:p>
          <a:endParaRPr lang="en-US"/>
        </a:p>
      </dgm:t>
    </dgm:pt>
    <dgm:pt modelId="{3B687E6D-8BB5-4379-AAAB-DC1FD05C7F36}">
      <dgm:prSet/>
      <dgm:spPr/>
      <dgm:t>
        <a:bodyPr/>
        <a:lstStyle/>
        <a:p>
          <a:pPr>
            <a:lnSpc>
              <a:spcPct val="100000"/>
            </a:lnSpc>
          </a:pPr>
          <a:r>
            <a:rPr lang="en-US" dirty="0"/>
            <a:t>Starting in 2024, employees with $145,000  (annually indexed) or more in compensation in the prior tax year must take the age 50 or older catch-up deferral as an after-tax Roth contribution. </a:t>
          </a:r>
        </a:p>
      </dgm:t>
    </dgm:pt>
    <dgm:pt modelId="{02620A9A-9EB6-4E0C-9670-1746E9913786}" type="parTrans" cxnId="{7B1F91B4-C1E6-4ABB-B42A-ABD23784E8CD}">
      <dgm:prSet/>
      <dgm:spPr/>
      <dgm:t>
        <a:bodyPr/>
        <a:lstStyle/>
        <a:p>
          <a:endParaRPr lang="en-US"/>
        </a:p>
      </dgm:t>
    </dgm:pt>
    <dgm:pt modelId="{4F71B7B6-5C3F-479A-B954-D728202EDAB6}" type="sibTrans" cxnId="{7B1F91B4-C1E6-4ABB-B42A-ABD23784E8CD}">
      <dgm:prSet/>
      <dgm:spPr/>
      <dgm:t>
        <a:bodyPr/>
        <a:lstStyle/>
        <a:p>
          <a:endParaRPr lang="en-US"/>
        </a:p>
      </dgm:t>
    </dgm:pt>
    <dgm:pt modelId="{C39D8F36-1996-4490-AA4A-B98E75777960}" type="pres">
      <dgm:prSet presAssocID="{E5525C84-1201-4CFB-AED3-0E5FD9111562}" presName="Name0" presStyleCnt="0">
        <dgm:presLayoutVars>
          <dgm:dir/>
          <dgm:animLvl val="lvl"/>
          <dgm:resizeHandles val="exact"/>
        </dgm:presLayoutVars>
      </dgm:prSet>
      <dgm:spPr/>
    </dgm:pt>
    <dgm:pt modelId="{7C1213A1-027C-465D-AC49-5631C0653ADA}" type="pres">
      <dgm:prSet presAssocID="{BE5FC5D3-9DE7-4DA2-8B7C-81AB7CDF9542}" presName="linNode" presStyleCnt="0"/>
      <dgm:spPr/>
    </dgm:pt>
    <dgm:pt modelId="{9A1BFA29-90FF-4A77-A96F-AB0A89CF5AC7}" type="pres">
      <dgm:prSet presAssocID="{BE5FC5D3-9DE7-4DA2-8B7C-81AB7CDF9542}" presName="parentText" presStyleLbl="node1" presStyleIdx="0" presStyleCnt="3">
        <dgm:presLayoutVars>
          <dgm:chMax val="1"/>
          <dgm:bulletEnabled val="1"/>
        </dgm:presLayoutVars>
      </dgm:prSet>
      <dgm:spPr/>
    </dgm:pt>
    <dgm:pt modelId="{A27B399D-3AD8-4DF5-B9C0-191C62E54601}" type="pres">
      <dgm:prSet presAssocID="{BE5FC5D3-9DE7-4DA2-8B7C-81AB7CDF9542}" presName="descendantText" presStyleLbl="alignAccFollowNode1" presStyleIdx="0" presStyleCnt="3" custScaleX="149932" custScaleY="110217">
        <dgm:presLayoutVars>
          <dgm:bulletEnabled val="1"/>
        </dgm:presLayoutVars>
      </dgm:prSet>
      <dgm:spPr/>
    </dgm:pt>
    <dgm:pt modelId="{BC569680-62D6-4E89-91EE-C767DE03329D}" type="pres">
      <dgm:prSet presAssocID="{76A2D814-0A33-4A04-96FE-48287F5058F8}" presName="sp" presStyleCnt="0"/>
      <dgm:spPr/>
    </dgm:pt>
    <dgm:pt modelId="{8484A08B-C182-42B1-A930-3B4639DBA1CA}" type="pres">
      <dgm:prSet presAssocID="{D50A7ADB-4E44-47A1-B16A-298BBC133E09}" presName="linNode" presStyleCnt="0"/>
      <dgm:spPr/>
    </dgm:pt>
    <dgm:pt modelId="{0CF12004-3B02-4C01-9D8A-73C785ECFB3B}" type="pres">
      <dgm:prSet presAssocID="{D50A7ADB-4E44-47A1-B16A-298BBC133E09}" presName="parentText" presStyleLbl="node1" presStyleIdx="1" presStyleCnt="3" custScaleY="51923">
        <dgm:presLayoutVars>
          <dgm:chMax val="1"/>
          <dgm:bulletEnabled val="1"/>
        </dgm:presLayoutVars>
      </dgm:prSet>
      <dgm:spPr/>
    </dgm:pt>
    <dgm:pt modelId="{791A6297-B8E2-4931-839F-E9D236C6AA49}" type="pres">
      <dgm:prSet presAssocID="{D50A7ADB-4E44-47A1-B16A-298BBC133E09}" presName="descendantText" presStyleLbl="alignAccFollowNode1" presStyleIdx="1" presStyleCnt="3" custScaleY="63512">
        <dgm:presLayoutVars>
          <dgm:bulletEnabled val="1"/>
        </dgm:presLayoutVars>
      </dgm:prSet>
      <dgm:spPr/>
    </dgm:pt>
    <dgm:pt modelId="{A4FA2C6C-30D9-4EDD-B310-59A541EBBF23}" type="pres">
      <dgm:prSet presAssocID="{B6C845E5-660E-4C2E-9013-F268AB31A741}" presName="sp" presStyleCnt="0"/>
      <dgm:spPr/>
    </dgm:pt>
    <dgm:pt modelId="{E28887FE-D19D-45E3-BC83-6F57BA8F1A84}" type="pres">
      <dgm:prSet presAssocID="{68A09D9A-1147-4143-8210-4DD06BC265EF}" presName="linNode" presStyleCnt="0"/>
      <dgm:spPr/>
    </dgm:pt>
    <dgm:pt modelId="{0CCEE6A1-A0AC-420B-8E2E-B14CE87BBB0E}" type="pres">
      <dgm:prSet presAssocID="{68A09D9A-1147-4143-8210-4DD06BC265EF}" presName="parentText" presStyleLbl="node1" presStyleIdx="2" presStyleCnt="3">
        <dgm:presLayoutVars>
          <dgm:chMax val="1"/>
          <dgm:bulletEnabled val="1"/>
        </dgm:presLayoutVars>
      </dgm:prSet>
      <dgm:spPr/>
    </dgm:pt>
    <dgm:pt modelId="{33722AD2-FF97-4EA2-98D4-6FC8CB5CF0DD}" type="pres">
      <dgm:prSet presAssocID="{68A09D9A-1147-4143-8210-4DD06BC265EF}" presName="descendantText" presStyleLbl="alignAccFollowNode1" presStyleIdx="2" presStyleCnt="3" custScaleY="131849">
        <dgm:presLayoutVars>
          <dgm:bulletEnabled val="1"/>
        </dgm:presLayoutVars>
      </dgm:prSet>
      <dgm:spPr/>
    </dgm:pt>
  </dgm:ptLst>
  <dgm:cxnLst>
    <dgm:cxn modelId="{8BCF5D0C-1109-4F15-BA57-13B0C4E80C25}" srcId="{BE5FC5D3-9DE7-4DA2-8B7C-81AB7CDF9542}" destId="{DF2B08F8-900C-48AF-AFDD-6DEBA9AE2A0E}" srcOrd="3" destOrd="0" parTransId="{ED5E3DF4-A46D-4679-A30A-67E66077BE66}" sibTransId="{D7858365-6E3C-409A-8D7D-DD4577D6D48F}"/>
    <dgm:cxn modelId="{0874F438-07D1-4121-A0D7-F4616C2C52C2}" type="presOf" srcId="{16E5DADE-BF09-4307-A800-48A11969E085}" destId="{33722AD2-FF97-4EA2-98D4-6FC8CB5CF0DD}" srcOrd="0" destOrd="1" presId="urn:microsoft.com/office/officeart/2005/8/layout/vList5"/>
    <dgm:cxn modelId="{683BD43E-C2CB-46C3-AD3F-3FBEE031A5E3}" srcId="{68A09D9A-1147-4143-8210-4DD06BC265EF}" destId="{16E5DADE-BF09-4307-A800-48A11969E085}" srcOrd="1" destOrd="0" parTransId="{376E192A-D363-4D41-AD03-0A60E57DFB21}" sibTransId="{1435E87E-E411-418F-9B5E-3615102D58B5}"/>
    <dgm:cxn modelId="{545C7A4D-0EC8-494C-8A08-78446E43E3C9}" type="presOf" srcId="{68A09D9A-1147-4143-8210-4DD06BC265EF}" destId="{0CCEE6A1-A0AC-420B-8E2E-B14CE87BBB0E}" srcOrd="0" destOrd="0" presId="urn:microsoft.com/office/officeart/2005/8/layout/vList5"/>
    <dgm:cxn modelId="{1FA9E050-B61B-4D1E-A71D-A9BF6CDBA0F3}" type="presOf" srcId="{503C2CFB-2201-4D4B-AEBC-2BB4CD7C6156}" destId="{A27B399D-3AD8-4DF5-B9C0-191C62E54601}" srcOrd="0" destOrd="2" presId="urn:microsoft.com/office/officeart/2005/8/layout/vList5"/>
    <dgm:cxn modelId="{9E04DD60-13F8-41C2-BAF4-62264D2CF6C1}" type="presOf" srcId="{D50A7ADB-4E44-47A1-B16A-298BBC133E09}" destId="{0CF12004-3B02-4C01-9D8A-73C785ECFB3B}" srcOrd="0" destOrd="0" presId="urn:microsoft.com/office/officeart/2005/8/layout/vList5"/>
    <dgm:cxn modelId="{4A0C356F-8154-4437-B062-5CF22A2BC6CC}" srcId="{BE5FC5D3-9DE7-4DA2-8B7C-81AB7CDF9542}" destId="{503C2CFB-2201-4D4B-AEBC-2BB4CD7C6156}" srcOrd="2" destOrd="0" parTransId="{2223B81D-82B1-4819-8946-DFEC350D0FDF}" sibTransId="{A2E08D92-8B8F-4A92-9142-DE6293712E33}"/>
    <dgm:cxn modelId="{6C274E76-F43F-4281-BEB6-A089D9EAE272}" type="presOf" srcId="{17D5BEE8-DD02-4651-BE48-3AB2B2144B16}" destId="{33722AD2-FF97-4EA2-98D4-6FC8CB5CF0DD}" srcOrd="0" destOrd="2" presId="urn:microsoft.com/office/officeart/2005/8/layout/vList5"/>
    <dgm:cxn modelId="{7AE6E77E-9E42-4B8A-B329-D39EF99FEE33}" srcId="{E5525C84-1201-4CFB-AED3-0E5FD9111562}" destId="{68A09D9A-1147-4143-8210-4DD06BC265EF}" srcOrd="2" destOrd="0" parTransId="{98E080A2-AAC7-4D53-90C7-452A7D458027}" sibTransId="{19B1359B-5A27-4653-95A7-F0FAB650430C}"/>
    <dgm:cxn modelId="{A16AB284-E2DC-46C0-B46C-D44CF5070CED}" type="presOf" srcId="{BE5FC5D3-9DE7-4DA2-8B7C-81AB7CDF9542}" destId="{9A1BFA29-90FF-4A77-A96F-AB0A89CF5AC7}" srcOrd="0" destOrd="0" presId="urn:microsoft.com/office/officeart/2005/8/layout/vList5"/>
    <dgm:cxn modelId="{0775E4A7-9233-487A-9C24-7DD64866A098}" srcId="{E5525C84-1201-4CFB-AED3-0E5FD9111562}" destId="{D50A7ADB-4E44-47A1-B16A-298BBC133E09}" srcOrd="1" destOrd="0" parTransId="{BADF4ADC-FF3B-4D28-A601-7BFA9196BCF5}" sibTransId="{B6C845E5-660E-4C2E-9013-F268AB31A741}"/>
    <dgm:cxn modelId="{C2A216AB-A374-4B48-80B7-0127C07CDFE5}" type="presOf" srcId="{E5525C84-1201-4CFB-AED3-0E5FD9111562}" destId="{C39D8F36-1996-4490-AA4A-B98E75777960}" srcOrd="0" destOrd="0" presId="urn:microsoft.com/office/officeart/2005/8/layout/vList5"/>
    <dgm:cxn modelId="{4C7EA3AC-AD03-4E9D-B5D2-7882645644A0}" srcId="{68A09D9A-1147-4143-8210-4DD06BC265EF}" destId="{BB3D4A13-667F-444C-BF12-216E83CF0BD8}" srcOrd="0" destOrd="0" parTransId="{1EA98E4B-AEB7-4F4D-96CD-32B6F3DC7003}" sibTransId="{EB10DD67-912D-4E18-AE5E-5F4CC58911FE}"/>
    <dgm:cxn modelId="{7B1F91B4-C1E6-4ABB-B42A-ABD23784E8CD}" srcId="{D50A7ADB-4E44-47A1-B16A-298BBC133E09}" destId="{3B687E6D-8BB5-4379-AAAB-DC1FD05C7F36}" srcOrd="0" destOrd="0" parTransId="{02620A9A-9EB6-4E0C-9670-1746E9913786}" sibTransId="{4F71B7B6-5C3F-479A-B954-D728202EDAB6}"/>
    <dgm:cxn modelId="{400DEBC2-5CFC-4310-B760-C4C899EA2DD9}" srcId="{BE5FC5D3-9DE7-4DA2-8B7C-81AB7CDF9542}" destId="{DEBEE9B5-715A-4F73-84AA-FBE62058ABED}" srcOrd="0" destOrd="0" parTransId="{8E4AD4FD-293B-42EE-8E22-6015581B3750}" sibTransId="{447EFDA8-1E4C-4D33-9D1F-B3A6E3A7F992}"/>
    <dgm:cxn modelId="{923C20C5-1DAE-41C8-9FFC-0038E30A71D7}" type="presOf" srcId="{DF2B08F8-900C-48AF-AFDD-6DEBA9AE2A0E}" destId="{A27B399D-3AD8-4DF5-B9C0-191C62E54601}" srcOrd="0" destOrd="3" presId="urn:microsoft.com/office/officeart/2005/8/layout/vList5"/>
    <dgm:cxn modelId="{7998D2C8-EAAD-4DDD-8DED-632A10119636}" type="presOf" srcId="{DEBEE9B5-715A-4F73-84AA-FBE62058ABED}" destId="{A27B399D-3AD8-4DF5-B9C0-191C62E54601}" srcOrd="0" destOrd="0" presId="urn:microsoft.com/office/officeart/2005/8/layout/vList5"/>
    <dgm:cxn modelId="{451E3CCD-7CB4-446C-B5DE-77983A34F818}" type="presOf" srcId="{BB3D4A13-667F-444C-BF12-216E83CF0BD8}" destId="{33722AD2-FF97-4EA2-98D4-6FC8CB5CF0DD}" srcOrd="0" destOrd="0" presId="urn:microsoft.com/office/officeart/2005/8/layout/vList5"/>
    <dgm:cxn modelId="{32E543D2-EAAF-402A-BC9E-9F6D457BC621}" srcId="{68A09D9A-1147-4143-8210-4DD06BC265EF}" destId="{17D5BEE8-DD02-4651-BE48-3AB2B2144B16}" srcOrd="2" destOrd="0" parTransId="{4169FA69-6679-40AA-B541-79687BF22B7A}" sibTransId="{AAE0E109-6FFB-4E4C-978C-1F21319F2F99}"/>
    <dgm:cxn modelId="{EC4239D3-4AA8-45C3-8292-00969206837E}" srcId="{BE5FC5D3-9DE7-4DA2-8B7C-81AB7CDF9542}" destId="{95736BE1-6BF3-4C08-8230-EE90F8F403FB}" srcOrd="1" destOrd="0" parTransId="{1453FC05-2F13-4991-95FF-CDC9AD71532F}" sibTransId="{CDDC549E-4D79-4FEA-AE57-1AE248DA8585}"/>
    <dgm:cxn modelId="{D3C36FDF-1BCC-41D4-9FBD-83EA121702EB}" srcId="{E5525C84-1201-4CFB-AED3-0E5FD9111562}" destId="{BE5FC5D3-9DE7-4DA2-8B7C-81AB7CDF9542}" srcOrd="0" destOrd="0" parTransId="{65F6FC41-6228-4816-9B50-F88A6D414D2C}" sibTransId="{76A2D814-0A33-4A04-96FE-48287F5058F8}"/>
    <dgm:cxn modelId="{0E4016E3-3A6E-4F86-916E-F530B23288BA}" type="presOf" srcId="{3B687E6D-8BB5-4379-AAAB-DC1FD05C7F36}" destId="{791A6297-B8E2-4931-839F-E9D236C6AA49}" srcOrd="0" destOrd="0" presId="urn:microsoft.com/office/officeart/2005/8/layout/vList5"/>
    <dgm:cxn modelId="{71926CFA-3347-4A7C-8005-DD3B1BA1E283}" type="presOf" srcId="{95736BE1-6BF3-4C08-8230-EE90F8F403FB}" destId="{A27B399D-3AD8-4DF5-B9C0-191C62E54601}" srcOrd="0" destOrd="1" presId="urn:microsoft.com/office/officeart/2005/8/layout/vList5"/>
    <dgm:cxn modelId="{33107019-A980-4FA8-936C-C04A3CF57D79}" type="presParOf" srcId="{C39D8F36-1996-4490-AA4A-B98E75777960}" destId="{7C1213A1-027C-465D-AC49-5631C0653ADA}" srcOrd="0" destOrd="0" presId="urn:microsoft.com/office/officeart/2005/8/layout/vList5"/>
    <dgm:cxn modelId="{9861998A-DADE-4B30-925C-8EAD05FDF83B}" type="presParOf" srcId="{7C1213A1-027C-465D-AC49-5631C0653ADA}" destId="{9A1BFA29-90FF-4A77-A96F-AB0A89CF5AC7}" srcOrd="0" destOrd="0" presId="urn:microsoft.com/office/officeart/2005/8/layout/vList5"/>
    <dgm:cxn modelId="{7FB70DB4-3B30-4FB6-B303-6636036F8F68}" type="presParOf" srcId="{7C1213A1-027C-465D-AC49-5631C0653ADA}" destId="{A27B399D-3AD8-4DF5-B9C0-191C62E54601}" srcOrd="1" destOrd="0" presId="urn:microsoft.com/office/officeart/2005/8/layout/vList5"/>
    <dgm:cxn modelId="{AB2C39C7-03E1-4112-9ECB-8109BCF62371}" type="presParOf" srcId="{C39D8F36-1996-4490-AA4A-B98E75777960}" destId="{BC569680-62D6-4E89-91EE-C767DE03329D}" srcOrd="1" destOrd="0" presId="urn:microsoft.com/office/officeart/2005/8/layout/vList5"/>
    <dgm:cxn modelId="{D1E45C09-5FAE-4F89-8697-7368355E19F4}" type="presParOf" srcId="{C39D8F36-1996-4490-AA4A-B98E75777960}" destId="{8484A08B-C182-42B1-A930-3B4639DBA1CA}" srcOrd="2" destOrd="0" presId="urn:microsoft.com/office/officeart/2005/8/layout/vList5"/>
    <dgm:cxn modelId="{727745E6-E1FC-4BEA-A93B-15A531F023B4}" type="presParOf" srcId="{8484A08B-C182-42B1-A930-3B4639DBA1CA}" destId="{0CF12004-3B02-4C01-9D8A-73C785ECFB3B}" srcOrd="0" destOrd="0" presId="urn:microsoft.com/office/officeart/2005/8/layout/vList5"/>
    <dgm:cxn modelId="{5BB0C7BA-FF76-49E9-86C0-03255CD7C60B}" type="presParOf" srcId="{8484A08B-C182-42B1-A930-3B4639DBA1CA}" destId="{791A6297-B8E2-4931-839F-E9D236C6AA49}" srcOrd="1" destOrd="0" presId="urn:microsoft.com/office/officeart/2005/8/layout/vList5"/>
    <dgm:cxn modelId="{7FCB6CD3-E67C-44BE-9A59-0B4F108E96D6}" type="presParOf" srcId="{C39D8F36-1996-4490-AA4A-B98E75777960}" destId="{A4FA2C6C-30D9-4EDD-B310-59A541EBBF23}" srcOrd="3" destOrd="0" presId="urn:microsoft.com/office/officeart/2005/8/layout/vList5"/>
    <dgm:cxn modelId="{DBE00A03-5117-47C0-9D0B-B39A328F7543}" type="presParOf" srcId="{C39D8F36-1996-4490-AA4A-B98E75777960}" destId="{E28887FE-D19D-45E3-BC83-6F57BA8F1A84}" srcOrd="4" destOrd="0" presId="urn:microsoft.com/office/officeart/2005/8/layout/vList5"/>
    <dgm:cxn modelId="{2920D090-190F-48C7-989E-79DDB243FE77}" type="presParOf" srcId="{E28887FE-D19D-45E3-BC83-6F57BA8F1A84}" destId="{0CCEE6A1-A0AC-420B-8E2E-B14CE87BBB0E}" srcOrd="0" destOrd="0" presId="urn:microsoft.com/office/officeart/2005/8/layout/vList5"/>
    <dgm:cxn modelId="{5441FAD0-4A33-4786-B18C-A88B4A4BB0D0}" type="presParOf" srcId="{E28887FE-D19D-45E3-BC83-6F57BA8F1A84}" destId="{33722AD2-FF97-4EA2-98D4-6FC8CB5CF0DD}"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FC6D75-7C67-4C07-8358-30F5F31B9597}" type="doc">
      <dgm:prSet loTypeId="urn:microsoft.com/office/officeart/2005/8/layout/vProcess5" loCatId="process" qsTypeId="urn:microsoft.com/office/officeart/2005/8/quickstyle/simple1" qsCatId="simple" csTypeId="urn:microsoft.com/office/officeart/2005/8/colors/accent0_3" csCatId="mainScheme" phldr="1"/>
      <dgm:spPr/>
    </dgm:pt>
    <dgm:pt modelId="{ABEF6B1C-617F-46B3-A59E-9E2A2306032A}">
      <dgm:prSet phldrT="[Text]" custT="1"/>
      <dgm:spPr>
        <a:solidFill>
          <a:srgbClr val="617991"/>
        </a:solidFill>
      </dgm:spPr>
      <dgm:t>
        <a:bodyPr/>
        <a:lstStyle/>
        <a:p>
          <a:r>
            <a:rPr lang="en-US" sz="2400" u="sng" dirty="0"/>
            <a:t>Scenario 1</a:t>
          </a:r>
          <a:endParaRPr lang="en-US" sz="2400" dirty="0"/>
        </a:p>
      </dgm:t>
    </dgm:pt>
    <dgm:pt modelId="{31CD1C2F-9B61-41B7-835A-96E116DD6CB4}" type="sibTrans" cxnId="{23259349-FB77-480D-B220-DA077F1552A6}">
      <dgm:prSet/>
      <dgm:spPr/>
      <dgm:t>
        <a:bodyPr/>
        <a:lstStyle/>
        <a:p>
          <a:endParaRPr lang="en-US"/>
        </a:p>
      </dgm:t>
    </dgm:pt>
    <dgm:pt modelId="{247847D2-B5C6-4F74-8862-211C583430A3}" type="parTrans" cxnId="{23259349-FB77-480D-B220-DA077F1552A6}">
      <dgm:prSet/>
      <dgm:spPr/>
      <dgm:t>
        <a:bodyPr/>
        <a:lstStyle/>
        <a:p>
          <a:endParaRPr lang="en-US"/>
        </a:p>
      </dgm:t>
    </dgm:pt>
    <dgm:pt modelId="{E0B8DD1A-E686-4EBC-9628-15A6D345AA4E}">
      <dgm:prSet phldrT="[Text]" custT="1"/>
      <dgm:spPr>
        <a:solidFill>
          <a:srgbClr val="617991"/>
        </a:solidFill>
      </dgm:spPr>
      <dgm:t>
        <a:bodyPr/>
        <a:lstStyle/>
        <a:p>
          <a:r>
            <a:rPr lang="en-US" sz="2400" dirty="0"/>
            <a:t>$30K Roth 401(k) or Pre-Tax Deferral </a:t>
          </a:r>
        </a:p>
      </dgm:t>
    </dgm:pt>
    <dgm:pt modelId="{5BC6FCA3-FCA3-4A95-AE77-A2A55CE7E079}" type="sibTrans" cxnId="{FD14249A-2C98-405F-A2FA-4C6105EAE89E}">
      <dgm:prSet/>
      <dgm:spPr/>
      <dgm:t>
        <a:bodyPr/>
        <a:lstStyle/>
        <a:p>
          <a:endParaRPr lang="en-US"/>
        </a:p>
      </dgm:t>
    </dgm:pt>
    <dgm:pt modelId="{605F38B3-F845-4207-A4C2-C444194AB604}" type="parTrans" cxnId="{FD14249A-2C98-405F-A2FA-4C6105EAE89E}">
      <dgm:prSet/>
      <dgm:spPr/>
      <dgm:t>
        <a:bodyPr/>
        <a:lstStyle/>
        <a:p>
          <a:endParaRPr lang="en-US"/>
        </a:p>
      </dgm:t>
    </dgm:pt>
    <dgm:pt modelId="{E7D6A978-6C87-4CFB-896F-39C66A8056A3}">
      <dgm:prSet phldrT="[Text]" custT="1"/>
      <dgm:spPr>
        <a:solidFill>
          <a:srgbClr val="617991"/>
        </a:solidFill>
      </dgm:spPr>
      <dgm:t>
        <a:bodyPr/>
        <a:lstStyle/>
        <a:p>
          <a:r>
            <a:rPr lang="en-US" sz="2400" dirty="0"/>
            <a:t>$43,500 voluntary after-tax contribution</a:t>
          </a:r>
          <a:r>
            <a:rPr lang="en-US" sz="2000" dirty="0"/>
            <a:t> </a:t>
          </a:r>
        </a:p>
      </dgm:t>
    </dgm:pt>
    <dgm:pt modelId="{F0B4783E-FB47-4E67-82BA-F76C2A755836}" type="sibTrans" cxnId="{EB722C71-F604-4DD0-A365-F5C84A4E43CD}">
      <dgm:prSet/>
      <dgm:spPr/>
      <dgm:t>
        <a:bodyPr/>
        <a:lstStyle/>
        <a:p>
          <a:endParaRPr lang="en-US"/>
        </a:p>
      </dgm:t>
    </dgm:pt>
    <dgm:pt modelId="{115EAB6C-F934-400C-A7E0-14894CEEFD62}" type="parTrans" cxnId="{EB722C71-F604-4DD0-A365-F5C84A4E43CD}">
      <dgm:prSet/>
      <dgm:spPr/>
      <dgm:t>
        <a:bodyPr/>
        <a:lstStyle/>
        <a:p>
          <a:endParaRPr lang="en-US"/>
        </a:p>
      </dgm:t>
    </dgm:pt>
    <dgm:pt modelId="{9B9CAA06-6B4B-437A-93AC-247E1054FD61}">
      <dgm:prSet phldrT="[Text]" custT="1"/>
      <dgm:spPr>
        <a:solidFill>
          <a:srgbClr val="617991"/>
        </a:solidFill>
      </dgm:spPr>
      <dgm:t>
        <a:bodyPr/>
        <a:lstStyle/>
        <a:p>
          <a:r>
            <a:rPr lang="en-US" sz="2400" u="sng" dirty="0"/>
            <a:t>Scenario 2</a:t>
          </a:r>
          <a:endParaRPr lang="en-US" sz="2400" dirty="0"/>
        </a:p>
      </dgm:t>
    </dgm:pt>
    <dgm:pt modelId="{05C4B55D-AE34-481E-9F44-6B112B6954CE}" type="sibTrans" cxnId="{759FBEDC-0ABA-458D-936E-3A346041DC0C}">
      <dgm:prSet/>
      <dgm:spPr/>
      <dgm:t>
        <a:bodyPr/>
        <a:lstStyle/>
        <a:p>
          <a:endParaRPr lang="en-US"/>
        </a:p>
      </dgm:t>
    </dgm:pt>
    <dgm:pt modelId="{6000729A-C0D8-4854-9276-85FE5FA4F0A6}" type="parTrans" cxnId="{759FBEDC-0ABA-458D-936E-3A346041DC0C}">
      <dgm:prSet/>
      <dgm:spPr/>
      <dgm:t>
        <a:bodyPr/>
        <a:lstStyle/>
        <a:p>
          <a:endParaRPr lang="en-US"/>
        </a:p>
      </dgm:t>
    </dgm:pt>
    <dgm:pt modelId="{ED4F66A2-9887-49EC-96B1-9721EBF40BD1}">
      <dgm:prSet custT="1"/>
      <dgm:spPr/>
      <dgm:t>
        <a:bodyPr/>
        <a:lstStyle/>
        <a:p>
          <a:r>
            <a:rPr lang="en-US" sz="2400" dirty="0"/>
            <a:t>$30K Roth 401(k) or Pre-Tax Deferral </a:t>
          </a:r>
        </a:p>
      </dgm:t>
    </dgm:pt>
    <dgm:pt modelId="{036027CE-FB7F-4504-8AEE-D7AFD14BA12F}" type="sibTrans" cxnId="{2F426874-272B-4BCD-8358-2F1BD65CA4E7}">
      <dgm:prSet/>
      <dgm:spPr/>
      <dgm:t>
        <a:bodyPr/>
        <a:lstStyle/>
        <a:p>
          <a:endParaRPr lang="en-US"/>
        </a:p>
      </dgm:t>
    </dgm:pt>
    <dgm:pt modelId="{F003529B-5B74-4B6D-9BA8-9FD4E0D24093}" type="parTrans" cxnId="{2F426874-272B-4BCD-8358-2F1BD65CA4E7}">
      <dgm:prSet/>
      <dgm:spPr/>
      <dgm:t>
        <a:bodyPr/>
        <a:lstStyle/>
        <a:p>
          <a:endParaRPr lang="en-US"/>
        </a:p>
      </dgm:t>
    </dgm:pt>
    <dgm:pt modelId="{85C6137F-7FF6-4D8D-A095-60525B459725}">
      <dgm:prSet custT="1"/>
      <dgm:spPr/>
      <dgm:t>
        <a:bodyPr/>
        <a:lstStyle/>
        <a:p>
          <a:r>
            <a:rPr lang="en-US" sz="2400" dirty="0"/>
            <a:t>$25K Employer Profit Sharing </a:t>
          </a:r>
        </a:p>
      </dgm:t>
    </dgm:pt>
    <dgm:pt modelId="{206AA2CF-76F8-4BF2-B081-58E42A58BDB6}" type="sibTrans" cxnId="{C0E7C892-7782-405B-AFFA-346CE0877497}">
      <dgm:prSet/>
      <dgm:spPr/>
      <dgm:t>
        <a:bodyPr/>
        <a:lstStyle/>
        <a:p>
          <a:endParaRPr lang="en-US"/>
        </a:p>
      </dgm:t>
    </dgm:pt>
    <dgm:pt modelId="{FE0B781E-5DC7-4E3F-A92B-E901161EB77D}" type="parTrans" cxnId="{C0E7C892-7782-405B-AFFA-346CE0877497}">
      <dgm:prSet/>
      <dgm:spPr/>
      <dgm:t>
        <a:bodyPr/>
        <a:lstStyle/>
        <a:p>
          <a:endParaRPr lang="en-US"/>
        </a:p>
      </dgm:t>
    </dgm:pt>
    <dgm:pt modelId="{26A6FDB9-42F0-4CFD-9CCB-D53CC1814C7A}">
      <dgm:prSet custT="1"/>
      <dgm:spPr/>
      <dgm:t>
        <a:bodyPr/>
        <a:lstStyle/>
        <a:p>
          <a:r>
            <a:rPr lang="en-US" sz="2400" dirty="0"/>
            <a:t>$18,500 voluntary after-tax</a:t>
          </a:r>
        </a:p>
      </dgm:t>
    </dgm:pt>
    <dgm:pt modelId="{F43E6B28-D7D4-4E7A-90CA-DF21BD87EF68}" type="sibTrans" cxnId="{ACA83509-D413-4D83-B62E-166D2E8A7F20}">
      <dgm:prSet/>
      <dgm:spPr/>
      <dgm:t>
        <a:bodyPr/>
        <a:lstStyle/>
        <a:p>
          <a:endParaRPr lang="en-US"/>
        </a:p>
      </dgm:t>
    </dgm:pt>
    <dgm:pt modelId="{4D5EFC47-5EC6-4312-92EF-180AF0B38F80}" type="parTrans" cxnId="{ACA83509-D413-4D83-B62E-166D2E8A7F20}">
      <dgm:prSet/>
      <dgm:spPr/>
      <dgm:t>
        <a:bodyPr/>
        <a:lstStyle/>
        <a:p>
          <a:endParaRPr lang="en-US"/>
        </a:p>
      </dgm:t>
    </dgm:pt>
    <dgm:pt modelId="{509FAEE6-B995-4F42-AA66-21796069827B}">
      <dgm:prSet custT="1"/>
      <dgm:spPr>
        <a:solidFill>
          <a:srgbClr val="617991"/>
        </a:solidFill>
      </dgm:spPr>
      <dgm:t>
        <a:bodyPr vert="horz"/>
        <a:lstStyle/>
        <a:p>
          <a:r>
            <a:rPr lang="en-US" sz="2400" dirty="0"/>
            <a:t>Can design any combination of employer vs. after-tax.  </a:t>
          </a:r>
        </a:p>
        <a:p>
          <a:r>
            <a:rPr lang="en-US" sz="2400" dirty="0"/>
            <a:t>Use In-Plan Conversions for flexibility</a:t>
          </a:r>
        </a:p>
      </dgm:t>
    </dgm:pt>
    <dgm:pt modelId="{B0F0B2C5-AC2A-4CD0-952B-0B2973A47A44}" type="sibTrans" cxnId="{AAA86C2A-9FA9-448B-AFC5-B6067153E0EB}">
      <dgm:prSet/>
      <dgm:spPr/>
      <dgm:t>
        <a:bodyPr/>
        <a:lstStyle/>
        <a:p>
          <a:endParaRPr lang="en-US"/>
        </a:p>
      </dgm:t>
    </dgm:pt>
    <dgm:pt modelId="{052E23A5-D883-4825-A459-F0EF1391174E}" type="parTrans" cxnId="{AAA86C2A-9FA9-448B-AFC5-B6067153E0EB}">
      <dgm:prSet/>
      <dgm:spPr/>
      <dgm:t>
        <a:bodyPr/>
        <a:lstStyle/>
        <a:p>
          <a:endParaRPr lang="en-US"/>
        </a:p>
      </dgm:t>
    </dgm:pt>
    <dgm:pt modelId="{030DB7F5-2416-499B-A610-251AE011076F}" type="pres">
      <dgm:prSet presAssocID="{C9FC6D75-7C67-4C07-8358-30F5F31B9597}" presName="outerComposite" presStyleCnt="0">
        <dgm:presLayoutVars>
          <dgm:chMax val="5"/>
          <dgm:dir/>
          <dgm:resizeHandles val="exact"/>
        </dgm:presLayoutVars>
      </dgm:prSet>
      <dgm:spPr/>
    </dgm:pt>
    <dgm:pt modelId="{FA11A002-C049-4F25-9A25-C914DE836F72}" type="pres">
      <dgm:prSet presAssocID="{C9FC6D75-7C67-4C07-8358-30F5F31B9597}" presName="dummyMaxCanvas" presStyleCnt="0">
        <dgm:presLayoutVars/>
      </dgm:prSet>
      <dgm:spPr/>
    </dgm:pt>
    <dgm:pt modelId="{8CDE1A6C-F783-4610-835C-01705F4A1E15}" type="pres">
      <dgm:prSet presAssocID="{C9FC6D75-7C67-4C07-8358-30F5F31B9597}" presName="ThreeNodes_1" presStyleLbl="node1" presStyleIdx="0" presStyleCnt="3" custScaleX="112715" custLinFactNeighborX="-38012" custLinFactNeighborY="-21553">
        <dgm:presLayoutVars>
          <dgm:bulletEnabled val="1"/>
        </dgm:presLayoutVars>
      </dgm:prSet>
      <dgm:spPr/>
    </dgm:pt>
    <dgm:pt modelId="{B1CC8221-FE34-4723-9ABE-89AC5DACC123}" type="pres">
      <dgm:prSet presAssocID="{C9FC6D75-7C67-4C07-8358-30F5F31B9597}" presName="ThreeNodes_2" presStyleLbl="node1" presStyleIdx="1" presStyleCnt="3" custScaleX="106856">
        <dgm:presLayoutVars>
          <dgm:bulletEnabled val="1"/>
        </dgm:presLayoutVars>
      </dgm:prSet>
      <dgm:spPr/>
    </dgm:pt>
    <dgm:pt modelId="{3ABA3806-64F7-4521-85FE-3F11BA4C7D4C}" type="pres">
      <dgm:prSet presAssocID="{C9FC6D75-7C67-4C07-8358-30F5F31B9597}" presName="ThreeNodes_3" presStyleLbl="node1" presStyleIdx="2" presStyleCnt="3" custLinFactNeighborX="0" custLinFactNeighborY="-5350">
        <dgm:presLayoutVars>
          <dgm:bulletEnabled val="1"/>
        </dgm:presLayoutVars>
      </dgm:prSet>
      <dgm:spPr/>
    </dgm:pt>
    <dgm:pt modelId="{DEC9C643-06F6-4A14-A5C8-99F292BDFAC1}" type="pres">
      <dgm:prSet presAssocID="{C9FC6D75-7C67-4C07-8358-30F5F31B9597}" presName="ThreeConn_1-2" presStyleLbl="fgAccFollowNode1" presStyleIdx="0" presStyleCnt="2">
        <dgm:presLayoutVars>
          <dgm:bulletEnabled val="1"/>
        </dgm:presLayoutVars>
      </dgm:prSet>
      <dgm:spPr/>
    </dgm:pt>
    <dgm:pt modelId="{F500BC60-0AC9-4553-8B6B-88B996B437C4}" type="pres">
      <dgm:prSet presAssocID="{C9FC6D75-7C67-4C07-8358-30F5F31B9597}" presName="ThreeConn_2-3" presStyleLbl="fgAccFollowNode1" presStyleIdx="1" presStyleCnt="2">
        <dgm:presLayoutVars>
          <dgm:bulletEnabled val="1"/>
        </dgm:presLayoutVars>
      </dgm:prSet>
      <dgm:spPr/>
    </dgm:pt>
    <dgm:pt modelId="{E7357824-1AB3-4CA1-9BAD-250F2F833956}" type="pres">
      <dgm:prSet presAssocID="{C9FC6D75-7C67-4C07-8358-30F5F31B9597}" presName="ThreeNodes_1_text" presStyleLbl="node1" presStyleIdx="2" presStyleCnt="3">
        <dgm:presLayoutVars>
          <dgm:bulletEnabled val="1"/>
        </dgm:presLayoutVars>
      </dgm:prSet>
      <dgm:spPr/>
    </dgm:pt>
    <dgm:pt modelId="{43CF8BB9-CAD9-47FE-A016-29168903677F}" type="pres">
      <dgm:prSet presAssocID="{C9FC6D75-7C67-4C07-8358-30F5F31B9597}" presName="ThreeNodes_2_text" presStyleLbl="node1" presStyleIdx="2" presStyleCnt="3">
        <dgm:presLayoutVars>
          <dgm:bulletEnabled val="1"/>
        </dgm:presLayoutVars>
      </dgm:prSet>
      <dgm:spPr/>
    </dgm:pt>
    <dgm:pt modelId="{9B3237D6-F02C-4B45-9D67-EE30FB080AE3}" type="pres">
      <dgm:prSet presAssocID="{C9FC6D75-7C67-4C07-8358-30F5F31B9597}" presName="ThreeNodes_3_text" presStyleLbl="node1" presStyleIdx="2" presStyleCnt="3">
        <dgm:presLayoutVars>
          <dgm:bulletEnabled val="1"/>
        </dgm:presLayoutVars>
      </dgm:prSet>
      <dgm:spPr/>
    </dgm:pt>
  </dgm:ptLst>
  <dgm:cxnLst>
    <dgm:cxn modelId="{B888E400-BE8C-467D-8F02-2A181538C622}" type="presOf" srcId="{509FAEE6-B995-4F42-AA66-21796069827B}" destId="{3ABA3806-64F7-4521-85FE-3F11BA4C7D4C}" srcOrd="0" destOrd="0" presId="urn:microsoft.com/office/officeart/2005/8/layout/vProcess5"/>
    <dgm:cxn modelId="{ACA83509-D413-4D83-B62E-166D2E8A7F20}" srcId="{9B9CAA06-6B4B-437A-93AC-247E1054FD61}" destId="{26A6FDB9-42F0-4CFD-9CCB-D53CC1814C7A}" srcOrd="2" destOrd="0" parTransId="{4D5EFC47-5EC6-4312-92EF-180AF0B38F80}" sibTransId="{F43E6B28-D7D4-4E7A-90CA-DF21BD87EF68}"/>
    <dgm:cxn modelId="{FA18411A-F7E6-4863-9CF1-A98CD9896AA9}" type="presOf" srcId="{31CD1C2F-9B61-41B7-835A-96E116DD6CB4}" destId="{DEC9C643-06F6-4A14-A5C8-99F292BDFAC1}" srcOrd="0" destOrd="0" presId="urn:microsoft.com/office/officeart/2005/8/layout/vProcess5"/>
    <dgm:cxn modelId="{242B231B-307A-476C-8DB6-8972B3CFFDFD}" type="presOf" srcId="{ED4F66A2-9887-49EC-96B1-9721EBF40BD1}" destId="{43CF8BB9-CAD9-47FE-A016-29168903677F}" srcOrd="1" destOrd="1" presId="urn:microsoft.com/office/officeart/2005/8/layout/vProcess5"/>
    <dgm:cxn modelId="{2B70171C-B2A7-4565-9719-4EE29731DF3E}" type="presOf" srcId="{9B9CAA06-6B4B-437A-93AC-247E1054FD61}" destId="{B1CC8221-FE34-4723-9ABE-89AC5DACC123}" srcOrd="0" destOrd="0" presId="urn:microsoft.com/office/officeart/2005/8/layout/vProcess5"/>
    <dgm:cxn modelId="{335BF31C-9CED-4670-B68C-851BE53395A0}" type="presOf" srcId="{509FAEE6-B995-4F42-AA66-21796069827B}" destId="{9B3237D6-F02C-4B45-9D67-EE30FB080AE3}" srcOrd="1" destOrd="0" presId="urn:microsoft.com/office/officeart/2005/8/layout/vProcess5"/>
    <dgm:cxn modelId="{AAA86C2A-9FA9-448B-AFC5-B6067153E0EB}" srcId="{C9FC6D75-7C67-4C07-8358-30F5F31B9597}" destId="{509FAEE6-B995-4F42-AA66-21796069827B}" srcOrd="2" destOrd="0" parTransId="{052E23A5-D883-4825-A459-F0EF1391174E}" sibTransId="{B0F0B2C5-AC2A-4CD0-952B-0B2973A47A44}"/>
    <dgm:cxn modelId="{E8822E2E-2815-4D09-A561-4F81FDA16DD0}" type="presOf" srcId="{9B9CAA06-6B4B-437A-93AC-247E1054FD61}" destId="{43CF8BB9-CAD9-47FE-A016-29168903677F}" srcOrd="1" destOrd="0" presId="urn:microsoft.com/office/officeart/2005/8/layout/vProcess5"/>
    <dgm:cxn modelId="{D69D7D37-9A0B-46DA-89EF-63A3DCD0754D}" type="presOf" srcId="{ABEF6B1C-617F-46B3-A59E-9E2A2306032A}" destId="{8CDE1A6C-F783-4610-835C-01705F4A1E15}" srcOrd="0" destOrd="0" presId="urn:microsoft.com/office/officeart/2005/8/layout/vProcess5"/>
    <dgm:cxn modelId="{23259349-FB77-480D-B220-DA077F1552A6}" srcId="{C9FC6D75-7C67-4C07-8358-30F5F31B9597}" destId="{ABEF6B1C-617F-46B3-A59E-9E2A2306032A}" srcOrd="0" destOrd="0" parTransId="{247847D2-B5C6-4F74-8862-211C583430A3}" sibTransId="{31CD1C2F-9B61-41B7-835A-96E116DD6CB4}"/>
    <dgm:cxn modelId="{2E9AE561-848B-414C-9CB9-E1E356DD93B3}" type="presOf" srcId="{C9FC6D75-7C67-4C07-8358-30F5F31B9597}" destId="{030DB7F5-2416-499B-A610-251AE011076F}" srcOrd="0" destOrd="0" presId="urn:microsoft.com/office/officeart/2005/8/layout/vProcess5"/>
    <dgm:cxn modelId="{B0F69965-CE70-4051-B650-5F245AB9F940}" type="presOf" srcId="{E7D6A978-6C87-4CFB-896F-39C66A8056A3}" destId="{8CDE1A6C-F783-4610-835C-01705F4A1E15}" srcOrd="0" destOrd="2" presId="urn:microsoft.com/office/officeart/2005/8/layout/vProcess5"/>
    <dgm:cxn modelId="{522CE066-A6A5-4B69-819C-F1BFCA8E6AD1}" type="presOf" srcId="{26A6FDB9-42F0-4CFD-9CCB-D53CC1814C7A}" destId="{43CF8BB9-CAD9-47FE-A016-29168903677F}" srcOrd="1" destOrd="3" presId="urn:microsoft.com/office/officeart/2005/8/layout/vProcess5"/>
    <dgm:cxn modelId="{EB722C71-F604-4DD0-A365-F5C84A4E43CD}" srcId="{ABEF6B1C-617F-46B3-A59E-9E2A2306032A}" destId="{E7D6A978-6C87-4CFB-896F-39C66A8056A3}" srcOrd="1" destOrd="0" parTransId="{115EAB6C-F934-400C-A7E0-14894CEEFD62}" sibTransId="{F0B4783E-FB47-4E67-82BA-F76C2A755836}"/>
    <dgm:cxn modelId="{2F426874-272B-4BCD-8358-2F1BD65CA4E7}" srcId="{9B9CAA06-6B4B-437A-93AC-247E1054FD61}" destId="{ED4F66A2-9887-49EC-96B1-9721EBF40BD1}" srcOrd="0" destOrd="0" parTransId="{F003529B-5B74-4B6D-9BA8-9FD4E0D24093}" sibTransId="{036027CE-FB7F-4504-8AEE-D7AFD14BA12F}"/>
    <dgm:cxn modelId="{5766C279-03D5-4F64-8A43-ECE5347EF860}" type="presOf" srcId="{85C6137F-7FF6-4D8D-A095-60525B459725}" destId="{B1CC8221-FE34-4723-9ABE-89AC5DACC123}" srcOrd="0" destOrd="2" presId="urn:microsoft.com/office/officeart/2005/8/layout/vProcess5"/>
    <dgm:cxn modelId="{924DE681-5356-489B-8F11-92A4626DB8B1}" type="presOf" srcId="{ED4F66A2-9887-49EC-96B1-9721EBF40BD1}" destId="{B1CC8221-FE34-4723-9ABE-89AC5DACC123}" srcOrd="0" destOrd="1" presId="urn:microsoft.com/office/officeart/2005/8/layout/vProcess5"/>
    <dgm:cxn modelId="{A0BAC182-E5FB-4D0B-8F19-2F00C6CF65ED}" type="presOf" srcId="{ABEF6B1C-617F-46B3-A59E-9E2A2306032A}" destId="{E7357824-1AB3-4CA1-9BAD-250F2F833956}" srcOrd="1" destOrd="0" presId="urn:microsoft.com/office/officeart/2005/8/layout/vProcess5"/>
    <dgm:cxn modelId="{655D578A-3A99-4E41-B868-12446A6FF8F1}" type="presOf" srcId="{85C6137F-7FF6-4D8D-A095-60525B459725}" destId="{43CF8BB9-CAD9-47FE-A016-29168903677F}" srcOrd="1" destOrd="2" presId="urn:microsoft.com/office/officeart/2005/8/layout/vProcess5"/>
    <dgm:cxn modelId="{54AB8C8C-DFDD-49C5-8ED6-5966C4903752}" type="presOf" srcId="{E0B8DD1A-E686-4EBC-9628-15A6D345AA4E}" destId="{8CDE1A6C-F783-4610-835C-01705F4A1E15}" srcOrd="0" destOrd="1" presId="urn:microsoft.com/office/officeart/2005/8/layout/vProcess5"/>
    <dgm:cxn modelId="{C0E7C892-7782-405B-AFFA-346CE0877497}" srcId="{9B9CAA06-6B4B-437A-93AC-247E1054FD61}" destId="{85C6137F-7FF6-4D8D-A095-60525B459725}" srcOrd="1" destOrd="0" parTransId="{FE0B781E-5DC7-4E3F-A92B-E901161EB77D}" sibTransId="{206AA2CF-76F8-4BF2-B081-58E42A58BDB6}"/>
    <dgm:cxn modelId="{FD14249A-2C98-405F-A2FA-4C6105EAE89E}" srcId="{ABEF6B1C-617F-46B3-A59E-9E2A2306032A}" destId="{E0B8DD1A-E686-4EBC-9628-15A6D345AA4E}" srcOrd="0" destOrd="0" parTransId="{605F38B3-F845-4207-A4C2-C444194AB604}" sibTransId="{5BC6FCA3-FCA3-4A95-AE77-A2A55CE7E079}"/>
    <dgm:cxn modelId="{5C6058B4-4492-425C-986F-E28C2F0B6299}" type="presOf" srcId="{E7D6A978-6C87-4CFB-896F-39C66A8056A3}" destId="{E7357824-1AB3-4CA1-9BAD-250F2F833956}" srcOrd="1" destOrd="2" presId="urn:microsoft.com/office/officeart/2005/8/layout/vProcess5"/>
    <dgm:cxn modelId="{CB6A21BD-5431-45C7-AFD3-A9BDFAFAF266}" type="presOf" srcId="{26A6FDB9-42F0-4CFD-9CCB-D53CC1814C7A}" destId="{B1CC8221-FE34-4723-9ABE-89AC5DACC123}" srcOrd="0" destOrd="3" presId="urn:microsoft.com/office/officeart/2005/8/layout/vProcess5"/>
    <dgm:cxn modelId="{CCB70EC6-FD83-40CD-9A74-16F5C90CBAD4}" type="presOf" srcId="{05C4B55D-AE34-481E-9F44-6B112B6954CE}" destId="{F500BC60-0AC9-4553-8B6B-88B996B437C4}" srcOrd="0" destOrd="0" presId="urn:microsoft.com/office/officeart/2005/8/layout/vProcess5"/>
    <dgm:cxn modelId="{759FBEDC-0ABA-458D-936E-3A346041DC0C}" srcId="{C9FC6D75-7C67-4C07-8358-30F5F31B9597}" destId="{9B9CAA06-6B4B-437A-93AC-247E1054FD61}" srcOrd="1" destOrd="0" parTransId="{6000729A-C0D8-4854-9276-85FE5FA4F0A6}" sibTransId="{05C4B55D-AE34-481E-9F44-6B112B6954CE}"/>
    <dgm:cxn modelId="{5053D1FF-6C8F-4835-A103-C508CDA856A9}" type="presOf" srcId="{E0B8DD1A-E686-4EBC-9628-15A6D345AA4E}" destId="{E7357824-1AB3-4CA1-9BAD-250F2F833956}" srcOrd="1" destOrd="1" presId="urn:microsoft.com/office/officeart/2005/8/layout/vProcess5"/>
    <dgm:cxn modelId="{892E59B7-3043-483E-ADC3-37377A9A4F8F}" type="presParOf" srcId="{030DB7F5-2416-499B-A610-251AE011076F}" destId="{FA11A002-C049-4F25-9A25-C914DE836F72}" srcOrd="0" destOrd="0" presId="urn:microsoft.com/office/officeart/2005/8/layout/vProcess5"/>
    <dgm:cxn modelId="{4A72BFCE-6BCB-4D8F-A2BE-D35927100762}" type="presParOf" srcId="{030DB7F5-2416-499B-A610-251AE011076F}" destId="{8CDE1A6C-F783-4610-835C-01705F4A1E15}" srcOrd="1" destOrd="0" presId="urn:microsoft.com/office/officeart/2005/8/layout/vProcess5"/>
    <dgm:cxn modelId="{23B8862A-F815-48D9-A0F8-2CDD2CE15488}" type="presParOf" srcId="{030DB7F5-2416-499B-A610-251AE011076F}" destId="{B1CC8221-FE34-4723-9ABE-89AC5DACC123}" srcOrd="2" destOrd="0" presId="urn:microsoft.com/office/officeart/2005/8/layout/vProcess5"/>
    <dgm:cxn modelId="{C1DB52C8-41F8-42E5-A93B-9D952883208B}" type="presParOf" srcId="{030DB7F5-2416-499B-A610-251AE011076F}" destId="{3ABA3806-64F7-4521-85FE-3F11BA4C7D4C}" srcOrd="3" destOrd="0" presId="urn:microsoft.com/office/officeart/2005/8/layout/vProcess5"/>
    <dgm:cxn modelId="{C4A9E20E-9D63-4EA3-A5D5-B65B7D8DA354}" type="presParOf" srcId="{030DB7F5-2416-499B-A610-251AE011076F}" destId="{DEC9C643-06F6-4A14-A5C8-99F292BDFAC1}" srcOrd="4" destOrd="0" presId="urn:microsoft.com/office/officeart/2005/8/layout/vProcess5"/>
    <dgm:cxn modelId="{B5C32084-07F0-4F5B-8E9D-78F4DF718221}" type="presParOf" srcId="{030DB7F5-2416-499B-A610-251AE011076F}" destId="{F500BC60-0AC9-4553-8B6B-88B996B437C4}" srcOrd="5" destOrd="0" presId="urn:microsoft.com/office/officeart/2005/8/layout/vProcess5"/>
    <dgm:cxn modelId="{05727096-558E-467F-921A-CB870EF20FCB}" type="presParOf" srcId="{030DB7F5-2416-499B-A610-251AE011076F}" destId="{E7357824-1AB3-4CA1-9BAD-250F2F833956}" srcOrd="6" destOrd="0" presId="urn:microsoft.com/office/officeart/2005/8/layout/vProcess5"/>
    <dgm:cxn modelId="{51EDEDAF-1592-4B40-A4A6-A31042C3E304}" type="presParOf" srcId="{030DB7F5-2416-499B-A610-251AE011076F}" destId="{43CF8BB9-CAD9-47FE-A016-29168903677F}" srcOrd="7" destOrd="0" presId="urn:microsoft.com/office/officeart/2005/8/layout/vProcess5"/>
    <dgm:cxn modelId="{138EF93A-B8C5-4E76-B5F6-9B59CCCF12BF}" type="presParOf" srcId="{030DB7F5-2416-499B-A610-251AE011076F}" destId="{9B3237D6-F02C-4B45-9D67-EE30FB080AE3}"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F8091-CF22-47DB-9E9E-71E303E27103}">
      <dsp:nvSpPr>
        <dsp:cNvPr id="0" name=""/>
        <dsp:cNvSpPr/>
      </dsp:nvSpPr>
      <dsp:spPr>
        <a:xfrm>
          <a:off x="0" y="35197"/>
          <a:ext cx="5118205" cy="754777"/>
        </a:xfrm>
        <a:prstGeom prst="roundRect">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No income limitations like Roth IRA</a:t>
          </a:r>
        </a:p>
      </dsp:txBody>
      <dsp:txXfrm>
        <a:off x="36845" y="72042"/>
        <a:ext cx="5044515" cy="681087"/>
      </dsp:txXfrm>
    </dsp:sp>
    <dsp:sp modelId="{8FC97131-BCE2-4165-A064-01650AE6ED84}">
      <dsp:nvSpPr>
        <dsp:cNvPr id="0" name=""/>
        <dsp:cNvSpPr/>
      </dsp:nvSpPr>
      <dsp:spPr>
        <a:xfrm>
          <a:off x="0" y="844695"/>
          <a:ext cx="5118205" cy="754777"/>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Employer Contributions Treated As Roth</a:t>
          </a:r>
        </a:p>
      </dsp:txBody>
      <dsp:txXfrm>
        <a:off x="36845" y="881540"/>
        <a:ext cx="5044515" cy="681087"/>
      </dsp:txXfrm>
    </dsp:sp>
    <dsp:sp modelId="{FC639972-E6E3-46DA-8ED9-66B5165ED533}">
      <dsp:nvSpPr>
        <dsp:cNvPr id="0" name=""/>
        <dsp:cNvSpPr/>
      </dsp:nvSpPr>
      <dsp:spPr>
        <a:xfrm>
          <a:off x="0" y="1654193"/>
          <a:ext cx="5118205" cy="754777"/>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Roth 401(k) Required Minimum Distribution (RMD)</a:t>
          </a:r>
        </a:p>
      </dsp:txBody>
      <dsp:txXfrm>
        <a:off x="36845" y="1691038"/>
        <a:ext cx="5044515" cy="681087"/>
      </dsp:txXfrm>
    </dsp:sp>
    <dsp:sp modelId="{089D814F-04EF-4C18-9E09-130C7D571B6D}">
      <dsp:nvSpPr>
        <dsp:cNvPr id="0" name=""/>
        <dsp:cNvSpPr/>
      </dsp:nvSpPr>
      <dsp:spPr>
        <a:xfrm>
          <a:off x="0" y="2463690"/>
          <a:ext cx="5118205" cy="754777"/>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In-Plan Conversions and Transfers</a:t>
          </a:r>
        </a:p>
      </dsp:txBody>
      <dsp:txXfrm>
        <a:off x="36845" y="2500535"/>
        <a:ext cx="5044515" cy="681087"/>
      </dsp:txXfrm>
    </dsp:sp>
    <dsp:sp modelId="{50F8D275-CD61-4049-B556-C4A4134EBF1B}">
      <dsp:nvSpPr>
        <dsp:cNvPr id="0" name=""/>
        <dsp:cNvSpPr/>
      </dsp:nvSpPr>
      <dsp:spPr>
        <a:xfrm>
          <a:off x="0" y="3273188"/>
          <a:ext cx="5118205" cy="754777"/>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After Tax Contributions: Mega Roth</a:t>
          </a:r>
        </a:p>
      </dsp:txBody>
      <dsp:txXfrm>
        <a:off x="36845" y="3310033"/>
        <a:ext cx="5044515" cy="681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B399D-3AD8-4DF5-B9C0-191C62E54601}">
      <dsp:nvSpPr>
        <dsp:cNvPr id="0" name=""/>
        <dsp:cNvSpPr/>
      </dsp:nvSpPr>
      <dsp:spPr>
        <a:xfrm rot="5400000">
          <a:off x="3492377" y="-1513489"/>
          <a:ext cx="1701374" cy="4962538"/>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100000"/>
            </a:lnSpc>
            <a:spcBef>
              <a:spcPct val="0"/>
            </a:spcBef>
            <a:spcAft>
              <a:spcPct val="15000"/>
            </a:spcAft>
            <a:buChar char="•"/>
          </a:pPr>
          <a:r>
            <a:rPr lang="en-US" sz="1300" kern="1200" dirty="0"/>
            <a:t>Optional provisions starting in 2023</a:t>
          </a:r>
        </a:p>
        <a:p>
          <a:pPr marL="114300" lvl="1" indent="-114300" algn="l" defTabSz="577850">
            <a:lnSpc>
              <a:spcPct val="100000"/>
            </a:lnSpc>
            <a:spcBef>
              <a:spcPct val="0"/>
            </a:spcBef>
            <a:spcAft>
              <a:spcPct val="15000"/>
            </a:spcAft>
            <a:buChar char="•"/>
          </a:pPr>
          <a:r>
            <a:rPr lang="en-US" sz="1300" kern="1200" dirty="0"/>
            <a:t>Participants choose to treat their matching or non-elective contributions as Roth</a:t>
          </a:r>
        </a:p>
        <a:p>
          <a:pPr marL="114300" lvl="1" indent="-114300" algn="l" defTabSz="577850">
            <a:lnSpc>
              <a:spcPct val="100000"/>
            </a:lnSpc>
            <a:spcBef>
              <a:spcPct val="0"/>
            </a:spcBef>
            <a:spcAft>
              <a:spcPct val="15000"/>
            </a:spcAft>
            <a:buChar char="•"/>
          </a:pPr>
          <a:r>
            <a:rPr lang="en-US" sz="1300" kern="1200" dirty="0"/>
            <a:t>Contribution is still deductible by Employer</a:t>
          </a:r>
        </a:p>
        <a:p>
          <a:pPr marL="114300" lvl="1" indent="-114300" algn="l" defTabSz="577850">
            <a:lnSpc>
              <a:spcPct val="100000"/>
            </a:lnSpc>
            <a:spcBef>
              <a:spcPct val="0"/>
            </a:spcBef>
            <a:spcAft>
              <a:spcPct val="15000"/>
            </a:spcAft>
            <a:buChar char="•"/>
          </a:pPr>
          <a:r>
            <a:rPr lang="en-US" sz="1300" kern="1200" dirty="0"/>
            <a:t>Tax paid by Participant</a:t>
          </a:r>
        </a:p>
      </dsp:txBody>
      <dsp:txXfrm rot="-5400000">
        <a:off x="1861795" y="200147"/>
        <a:ext cx="4879484" cy="1535266"/>
      </dsp:txXfrm>
    </dsp:sp>
    <dsp:sp modelId="{9A1BFA29-90FF-4A77-A96F-AB0A89CF5AC7}">
      <dsp:nvSpPr>
        <dsp:cNvPr id="0" name=""/>
        <dsp:cNvSpPr/>
      </dsp:nvSpPr>
      <dsp:spPr>
        <a:xfrm>
          <a:off x="0" y="2992"/>
          <a:ext cx="1861795" cy="192957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100000"/>
            </a:lnSpc>
            <a:spcBef>
              <a:spcPct val="0"/>
            </a:spcBef>
            <a:spcAft>
              <a:spcPct val="35000"/>
            </a:spcAft>
            <a:buNone/>
          </a:pPr>
          <a:r>
            <a:rPr lang="en-US" sz="2100" kern="1200" dirty="0"/>
            <a:t>Employer Contributions as Roth </a:t>
          </a:r>
        </a:p>
      </dsp:txBody>
      <dsp:txXfrm>
        <a:off x="90885" y="93877"/>
        <a:ext cx="1680025" cy="1747803"/>
      </dsp:txXfrm>
    </dsp:sp>
    <dsp:sp modelId="{791A6297-B8E2-4931-839F-E9D236C6AA49}">
      <dsp:nvSpPr>
        <dsp:cNvPr id="0" name=""/>
        <dsp:cNvSpPr/>
      </dsp:nvSpPr>
      <dsp:spPr>
        <a:xfrm rot="5400000">
          <a:off x="4150422" y="346167"/>
          <a:ext cx="980408" cy="436764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100000"/>
            </a:lnSpc>
            <a:spcBef>
              <a:spcPct val="0"/>
            </a:spcBef>
            <a:spcAft>
              <a:spcPct val="15000"/>
            </a:spcAft>
            <a:buChar char="•"/>
          </a:pPr>
          <a:r>
            <a:rPr lang="en-US" sz="1300" kern="1200" dirty="0"/>
            <a:t>Starting in 2024, employees with $145,000  (annually indexed) or more in compensation in the prior tax year must take the age 50 or older catch-up deferral as an after-tax Roth contribution. </a:t>
          </a:r>
        </a:p>
      </dsp:txBody>
      <dsp:txXfrm rot="-5400000">
        <a:off x="2456802" y="2087647"/>
        <a:ext cx="4319789" cy="884688"/>
      </dsp:txXfrm>
    </dsp:sp>
    <dsp:sp modelId="{0CF12004-3B02-4C01-9D8A-73C785ECFB3B}">
      <dsp:nvSpPr>
        <dsp:cNvPr id="0" name=""/>
        <dsp:cNvSpPr/>
      </dsp:nvSpPr>
      <dsp:spPr>
        <a:xfrm>
          <a:off x="0" y="2029045"/>
          <a:ext cx="2456802" cy="100189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100000"/>
            </a:lnSpc>
            <a:spcBef>
              <a:spcPct val="0"/>
            </a:spcBef>
            <a:spcAft>
              <a:spcPct val="35000"/>
            </a:spcAft>
            <a:buNone/>
          </a:pPr>
          <a:r>
            <a:rPr lang="en-US" sz="2100" kern="1200" dirty="0"/>
            <a:t>Catch-up Roth deferral</a:t>
          </a:r>
        </a:p>
      </dsp:txBody>
      <dsp:txXfrm>
        <a:off x="48908" y="2077953"/>
        <a:ext cx="2358986" cy="904076"/>
      </dsp:txXfrm>
    </dsp:sp>
    <dsp:sp modelId="{33722AD2-FF97-4EA2-98D4-6FC8CB5CF0DD}">
      <dsp:nvSpPr>
        <dsp:cNvPr id="0" name=""/>
        <dsp:cNvSpPr/>
      </dsp:nvSpPr>
      <dsp:spPr>
        <a:xfrm rot="5400000">
          <a:off x="3618445" y="1963374"/>
          <a:ext cx="2035299" cy="436338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100000"/>
            </a:lnSpc>
            <a:spcBef>
              <a:spcPct val="0"/>
            </a:spcBef>
            <a:spcAft>
              <a:spcPct val="15000"/>
            </a:spcAft>
            <a:buChar char="•"/>
          </a:pPr>
          <a:r>
            <a:rPr lang="en-US" sz="1300" kern="1200" dirty="0"/>
            <a:t>Effective for tax years beginning after December 31, 2023.</a:t>
          </a:r>
        </a:p>
        <a:p>
          <a:pPr marL="114300" lvl="1" indent="-114300" algn="l" defTabSz="577850">
            <a:lnSpc>
              <a:spcPct val="100000"/>
            </a:lnSpc>
            <a:spcBef>
              <a:spcPct val="0"/>
            </a:spcBef>
            <a:spcAft>
              <a:spcPct val="15000"/>
            </a:spcAft>
            <a:buChar char="•"/>
          </a:pPr>
          <a:r>
            <a:rPr lang="en-US" sz="1300" kern="1200" dirty="0"/>
            <a:t>No pre-death RMD is required for Roth 401(k) accounts.</a:t>
          </a:r>
        </a:p>
        <a:p>
          <a:pPr marL="114300" lvl="1" indent="-114300" algn="l" defTabSz="577850">
            <a:lnSpc>
              <a:spcPct val="100000"/>
            </a:lnSpc>
            <a:spcBef>
              <a:spcPct val="0"/>
            </a:spcBef>
            <a:spcAft>
              <a:spcPct val="15000"/>
            </a:spcAft>
            <a:buChar char="•"/>
          </a:pPr>
          <a:r>
            <a:rPr lang="en-US" sz="1300" kern="1200" dirty="0"/>
            <a:t>Does not apply to first year eligible 2023 RMD due by April 1, 2024.</a:t>
          </a:r>
        </a:p>
      </dsp:txBody>
      <dsp:txXfrm rot="-5400000">
        <a:off x="2454404" y="3226771"/>
        <a:ext cx="4264028" cy="1836589"/>
      </dsp:txXfrm>
    </dsp:sp>
    <dsp:sp modelId="{0CCEE6A1-A0AC-420B-8E2E-B14CE87BBB0E}">
      <dsp:nvSpPr>
        <dsp:cNvPr id="0" name=""/>
        <dsp:cNvSpPr/>
      </dsp:nvSpPr>
      <dsp:spPr>
        <a:xfrm>
          <a:off x="0" y="3180279"/>
          <a:ext cx="2454403" cy="192957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100000"/>
            </a:lnSpc>
            <a:spcBef>
              <a:spcPct val="0"/>
            </a:spcBef>
            <a:spcAft>
              <a:spcPct val="35000"/>
            </a:spcAft>
            <a:buNone/>
          </a:pPr>
          <a:r>
            <a:rPr lang="en-US" sz="2100" kern="1200" dirty="0"/>
            <a:t>Roth 401(k) RMD</a:t>
          </a:r>
        </a:p>
      </dsp:txBody>
      <dsp:txXfrm>
        <a:off x="94194" y="3274473"/>
        <a:ext cx="2266015" cy="1741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E1A6C-F783-4610-835C-01705F4A1E15}">
      <dsp:nvSpPr>
        <dsp:cNvPr id="0" name=""/>
        <dsp:cNvSpPr/>
      </dsp:nvSpPr>
      <dsp:spPr>
        <a:xfrm>
          <a:off x="-212407" y="0"/>
          <a:ext cx="7531728" cy="1541079"/>
        </a:xfrm>
        <a:prstGeom prst="roundRect">
          <a:avLst>
            <a:gd name="adj" fmla="val 10000"/>
          </a:avLst>
        </a:prstGeom>
        <a:solidFill>
          <a:srgbClr val="61799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u="sng" kern="1200" dirty="0"/>
            <a:t>Scenario 1</a:t>
          </a:r>
          <a:endParaRPr lang="en-US" sz="2400" kern="1200" dirty="0"/>
        </a:p>
        <a:p>
          <a:pPr marL="228600" lvl="1" indent="-228600" algn="l" defTabSz="1066800">
            <a:lnSpc>
              <a:spcPct val="90000"/>
            </a:lnSpc>
            <a:spcBef>
              <a:spcPct val="0"/>
            </a:spcBef>
            <a:spcAft>
              <a:spcPct val="15000"/>
            </a:spcAft>
            <a:buChar char="•"/>
          </a:pPr>
          <a:r>
            <a:rPr lang="en-US" sz="2400" kern="1200" dirty="0"/>
            <a:t>$30K Roth 401(k) or Pre-Tax Deferral </a:t>
          </a:r>
        </a:p>
        <a:p>
          <a:pPr marL="228600" lvl="1" indent="-228600" algn="l" defTabSz="1066800">
            <a:lnSpc>
              <a:spcPct val="90000"/>
            </a:lnSpc>
            <a:spcBef>
              <a:spcPct val="0"/>
            </a:spcBef>
            <a:spcAft>
              <a:spcPct val="15000"/>
            </a:spcAft>
            <a:buChar char="•"/>
          </a:pPr>
          <a:r>
            <a:rPr lang="en-US" sz="2400" kern="1200" dirty="0"/>
            <a:t>$43,500 voluntary after-tax contribution</a:t>
          </a:r>
          <a:r>
            <a:rPr lang="en-US" sz="2000" kern="1200" dirty="0"/>
            <a:t> </a:t>
          </a:r>
        </a:p>
      </dsp:txBody>
      <dsp:txXfrm>
        <a:off x="-167270" y="45137"/>
        <a:ext cx="5668818" cy="1450805"/>
      </dsp:txXfrm>
    </dsp:sp>
    <dsp:sp modelId="{B1CC8221-FE34-4723-9ABE-89AC5DACC123}">
      <dsp:nvSpPr>
        <dsp:cNvPr id="0" name=""/>
        <dsp:cNvSpPr/>
      </dsp:nvSpPr>
      <dsp:spPr>
        <a:xfrm>
          <a:off x="572941" y="1797925"/>
          <a:ext cx="7140224" cy="1541079"/>
        </a:xfrm>
        <a:prstGeom prst="roundRect">
          <a:avLst>
            <a:gd name="adj" fmla="val 10000"/>
          </a:avLst>
        </a:prstGeom>
        <a:solidFill>
          <a:srgbClr val="61799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u="sng" kern="1200" dirty="0"/>
            <a:t>Scenario 2</a:t>
          </a:r>
          <a:endParaRPr lang="en-US" sz="2400" kern="1200" dirty="0"/>
        </a:p>
        <a:p>
          <a:pPr marL="228600" lvl="1" indent="-228600" algn="l" defTabSz="1066800">
            <a:lnSpc>
              <a:spcPct val="90000"/>
            </a:lnSpc>
            <a:spcBef>
              <a:spcPct val="0"/>
            </a:spcBef>
            <a:spcAft>
              <a:spcPct val="15000"/>
            </a:spcAft>
            <a:buChar char="•"/>
          </a:pPr>
          <a:r>
            <a:rPr lang="en-US" sz="2400" kern="1200" dirty="0"/>
            <a:t>$30K Roth 401(k) or Pre-Tax Deferral </a:t>
          </a:r>
        </a:p>
        <a:p>
          <a:pPr marL="228600" lvl="1" indent="-228600" algn="l" defTabSz="1066800">
            <a:lnSpc>
              <a:spcPct val="90000"/>
            </a:lnSpc>
            <a:spcBef>
              <a:spcPct val="0"/>
            </a:spcBef>
            <a:spcAft>
              <a:spcPct val="15000"/>
            </a:spcAft>
            <a:buChar char="•"/>
          </a:pPr>
          <a:r>
            <a:rPr lang="en-US" sz="2400" kern="1200" dirty="0"/>
            <a:t>$25K Employer Profit Sharing </a:t>
          </a:r>
        </a:p>
        <a:p>
          <a:pPr marL="228600" lvl="1" indent="-228600" algn="l" defTabSz="1066800">
            <a:lnSpc>
              <a:spcPct val="90000"/>
            </a:lnSpc>
            <a:spcBef>
              <a:spcPct val="0"/>
            </a:spcBef>
            <a:spcAft>
              <a:spcPct val="15000"/>
            </a:spcAft>
            <a:buChar char="•"/>
          </a:pPr>
          <a:r>
            <a:rPr lang="en-US" sz="2400" kern="1200" dirty="0"/>
            <a:t>$18,500 voluntary after-tax</a:t>
          </a:r>
        </a:p>
      </dsp:txBody>
      <dsp:txXfrm>
        <a:off x="618078" y="1843062"/>
        <a:ext cx="5349552" cy="1450805"/>
      </dsp:txXfrm>
    </dsp:sp>
    <dsp:sp modelId="{3ABA3806-64F7-4521-85FE-3F11BA4C7D4C}">
      <dsp:nvSpPr>
        <dsp:cNvPr id="0" name=""/>
        <dsp:cNvSpPr/>
      </dsp:nvSpPr>
      <dsp:spPr>
        <a:xfrm>
          <a:off x="1391601" y="3513403"/>
          <a:ext cx="6682099" cy="1541079"/>
        </a:xfrm>
        <a:prstGeom prst="roundRect">
          <a:avLst>
            <a:gd name="adj" fmla="val 10000"/>
          </a:avLst>
        </a:prstGeom>
        <a:solidFill>
          <a:srgbClr val="61799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Can design any combination of employer vs. after-tax.  </a:t>
          </a:r>
        </a:p>
        <a:p>
          <a:pPr marL="0" lvl="0" indent="0" algn="l" defTabSz="1066800">
            <a:lnSpc>
              <a:spcPct val="90000"/>
            </a:lnSpc>
            <a:spcBef>
              <a:spcPct val="0"/>
            </a:spcBef>
            <a:spcAft>
              <a:spcPct val="35000"/>
            </a:spcAft>
            <a:buNone/>
          </a:pPr>
          <a:r>
            <a:rPr lang="en-US" sz="2400" kern="1200" dirty="0"/>
            <a:t>Use In-Plan Conversions for flexibility</a:t>
          </a:r>
        </a:p>
      </dsp:txBody>
      <dsp:txXfrm>
        <a:off x="1436738" y="3558540"/>
        <a:ext cx="5000527" cy="1450805"/>
      </dsp:txXfrm>
    </dsp:sp>
    <dsp:sp modelId="{DEC9C643-06F6-4A14-A5C8-99F292BDFAC1}">
      <dsp:nvSpPr>
        <dsp:cNvPr id="0" name=""/>
        <dsp:cNvSpPr/>
      </dsp:nvSpPr>
      <dsp:spPr>
        <a:xfrm>
          <a:off x="5892805" y="1168651"/>
          <a:ext cx="1001701" cy="100170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18188" y="1168651"/>
        <a:ext cx="550935" cy="753780"/>
      </dsp:txXfrm>
    </dsp:sp>
    <dsp:sp modelId="{F500BC60-0AC9-4553-8B6B-88B996B437C4}">
      <dsp:nvSpPr>
        <dsp:cNvPr id="0" name=""/>
        <dsp:cNvSpPr/>
      </dsp:nvSpPr>
      <dsp:spPr>
        <a:xfrm>
          <a:off x="6482402" y="2956303"/>
          <a:ext cx="1001701" cy="100170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07785" y="2956303"/>
        <a:ext cx="550935" cy="753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02299" cy="348711"/>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5231641" y="1"/>
            <a:ext cx="4002299" cy="348711"/>
          </a:xfrm>
          <a:prstGeom prst="rect">
            <a:avLst/>
          </a:prstGeom>
        </p:spPr>
        <p:txBody>
          <a:bodyPr vert="horz" lIns="92487" tIns="46244" rIns="92487" bIns="46244" rtlCol="0"/>
          <a:lstStyle>
            <a:lvl1pPr algn="r">
              <a:defRPr sz="1200"/>
            </a:lvl1pPr>
          </a:lstStyle>
          <a:p>
            <a:fld id="{C6CC7190-EBFE-4DDA-AA25-2AF54FE1A220}" type="datetimeFigureOut">
              <a:rPr lang="en-US" smtClean="0"/>
              <a:t>7/24/23</a:t>
            </a:fld>
            <a:endParaRPr lang="en-US" dirty="0"/>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923608" y="3344725"/>
            <a:ext cx="7388860" cy="2736592"/>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01368"/>
            <a:ext cx="4002299" cy="348710"/>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1" y="6601368"/>
            <a:ext cx="4002299" cy="348710"/>
          </a:xfrm>
          <a:prstGeom prst="rect">
            <a:avLst/>
          </a:prstGeom>
        </p:spPr>
        <p:txBody>
          <a:bodyPr vert="horz" lIns="92487" tIns="46244" rIns="92487" bIns="46244" rtlCol="0" anchor="b"/>
          <a:lstStyle>
            <a:lvl1pPr algn="r">
              <a:defRPr sz="1200"/>
            </a:lvl1pPr>
          </a:lstStyle>
          <a:p>
            <a:fld id="{D9E8BED3-ED31-4068-BBBD-F77CA9EC99AA}" type="slidenum">
              <a:rPr lang="en-US" smtClean="0"/>
              <a:t>‹#›</a:t>
            </a:fld>
            <a:endParaRPr lang="en-US" dirty="0"/>
          </a:p>
        </p:txBody>
      </p:sp>
    </p:spTree>
    <p:extLst>
      <p:ext uri="{BB962C8B-B14F-4D97-AF65-F5344CB8AC3E}">
        <p14:creationId xmlns:p14="http://schemas.microsoft.com/office/powerpoint/2010/main" val="332585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cs typeface="Arial" panose="020B0604020202020204" pitchFamily="34" charset="0"/>
              </a:rPr>
              <a:t>This is the opening slide. Display this slide for the start of the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Reference [date]. Today is…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Introductions – The host and/or moderator can/should introduce the Presenter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9E8BED3-ED31-4068-BBBD-F77CA9EC99AA}" type="slidenum">
              <a:rPr lang="en-US" smtClean="0"/>
              <a:t>1</a:t>
            </a:fld>
            <a:endParaRPr lang="en-US" dirty="0"/>
          </a:p>
        </p:txBody>
      </p:sp>
    </p:spTree>
    <p:extLst>
      <p:ext uri="{BB962C8B-B14F-4D97-AF65-F5344CB8AC3E}">
        <p14:creationId xmlns:p14="http://schemas.microsoft.com/office/powerpoint/2010/main" val="116403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342900">
              <a:spcBef>
                <a:spcPts val="1200"/>
              </a:spcBef>
              <a:spcAft>
                <a:spcPts val="1200"/>
              </a:spcAft>
              <a:buFont typeface="Wingdings" panose="05000000000000000000" pitchFamily="2" charset="2"/>
              <a:buChar char="v"/>
            </a:pPr>
            <a:r>
              <a:rPr lang="en-US" sz="1200" dirty="0">
                <a:solidFill>
                  <a:schemeClr val="bg2">
                    <a:lumMod val="25000"/>
                  </a:schemeClr>
                </a:solidFill>
                <a:latin typeface="Arial" panose="020B0604020202020204" pitchFamily="34" charset="0"/>
                <a:cs typeface="Arial" panose="020B0604020202020204" pitchFamily="34" charset="0"/>
              </a:rPr>
              <a:t>Two scenarios possible out of a number of options</a:t>
            </a:r>
          </a:p>
          <a:p>
            <a:pPr marL="400050" indent="-342900">
              <a:spcBef>
                <a:spcPts val="600"/>
              </a:spcBef>
              <a:buFont typeface="Wingdings" panose="05000000000000000000" pitchFamily="2" charset="2"/>
              <a:buChar char="v"/>
            </a:pPr>
            <a:r>
              <a:rPr lang="en-US" sz="1200" dirty="0">
                <a:solidFill>
                  <a:schemeClr val="bg2">
                    <a:lumMod val="25000"/>
                  </a:schemeClr>
                </a:solidFill>
                <a:latin typeface="Arial" panose="020B0604020202020204" pitchFamily="34" charset="0"/>
                <a:cs typeface="Arial" panose="020B0604020202020204" pitchFamily="34" charset="0"/>
              </a:rPr>
              <a:t>Great way to turn a smaller </a:t>
            </a:r>
            <a:r>
              <a:rPr lang="en-US" sz="1200" b="1" dirty="0">
                <a:solidFill>
                  <a:schemeClr val="bg2">
                    <a:lumMod val="25000"/>
                  </a:schemeClr>
                </a:solidFill>
                <a:latin typeface="Arial" panose="020B0604020202020204" pitchFamily="34" charset="0"/>
                <a:cs typeface="Arial" panose="020B0604020202020204" pitchFamily="34" charset="0"/>
              </a:rPr>
              <a:t>additional</a:t>
            </a:r>
            <a:r>
              <a:rPr lang="en-US" sz="1200" dirty="0">
                <a:solidFill>
                  <a:schemeClr val="bg2">
                    <a:lumMod val="25000"/>
                  </a:schemeClr>
                </a:solidFill>
                <a:latin typeface="Arial" panose="020B0604020202020204" pitchFamily="34" charset="0"/>
                <a:cs typeface="Arial" panose="020B0604020202020204" pitchFamily="34" charset="0"/>
              </a:rPr>
              <a:t> income into substantial savings annually</a:t>
            </a:r>
          </a:p>
          <a:p>
            <a:pPr marL="400050" indent="-342900">
              <a:spcBef>
                <a:spcPts val="600"/>
              </a:spcBef>
              <a:buFont typeface="Wingdings" panose="05000000000000000000" pitchFamily="2" charset="2"/>
              <a:buChar char="v"/>
            </a:pPr>
            <a:r>
              <a:rPr lang="en-US" sz="1200" dirty="0">
                <a:solidFill>
                  <a:schemeClr val="bg2">
                    <a:lumMod val="25000"/>
                  </a:schemeClr>
                </a:solidFill>
                <a:latin typeface="Arial" panose="020B0604020202020204" pitchFamily="34" charset="0"/>
                <a:cs typeface="Arial" panose="020B0604020202020204" pitchFamily="34" charset="0"/>
              </a:rPr>
              <a:t>Take note to consider only one personal 401(K)/Roth deferral maximum amount available over multiple plans.</a:t>
            </a:r>
          </a:p>
          <a:p>
            <a:pPr marL="400050" indent="-342900">
              <a:spcBef>
                <a:spcPts val="600"/>
              </a:spcBef>
              <a:buFont typeface="Wingdings" panose="05000000000000000000" pitchFamily="2" charset="2"/>
              <a:buChar char="v"/>
            </a:pPr>
            <a:r>
              <a:rPr lang="en-US" sz="1200" dirty="0">
                <a:solidFill>
                  <a:schemeClr val="bg2">
                    <a:lumMod val="25000"/>
                  </a:schemeClr>
                </a:solidFill>
                <a:latin typeface="Arial" panose="020B0604020202020204" pitchFamily="34" charset="0"/>
                <a:cs typeface="Arial" panose="020B0604020202020204" pitchFamily="34" charset="0"/>
              </a:rPr>
              <a:t>Conversions and transfers can be used at any age if properly designed in plan document.  Not only reserved for 59.5 or older distributions any longer.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8BED3-ED31-4068-BBBD-F77CA9EC9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61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the questions you should ask your clients/prospects to ascertain what they have or what they know about this plan feature.</a:t>
            </a:r>
          </a:p>
        </p:txBody>
      </p:sp>
      <p:sp>
        <p:nvSpPr>
          <p:cNvPr id="4" name="Slide Number Placeholder 3"/>
          <p:cNvSpPr>
            <a:spLocks noGrp="1"/>
          </p:cNvSpPr>
          <p:nvPr>
            <p:ph type="sldNum" sz="quarter" idx="5"/>
          </p:nvPr>
        </p:nvSpPr>
        <p:spPr/>
        <p:txBody>
          <a:bodyPr/>
          <a:lstStyle/>
          <a:p>
            <a:fld id="{D9E8BED3-ED31-4068-BBBD-F77CA9EC99AA}" type="slidenum">
              <a:rPr lang="en-US" smtClean="0"/>
              <a:t>11</a:t>
            </a:fld>
            <a:endParaRPr lang="en-US" dirty="0"/>
          </a:p>
        </p:txBody>
      </p:sp>
    </p:spTree>
    <p:extLst>
      <p:ext uri="{BB962C8B-B14F-4D97-AF65-F5344CB8AC3E}">
        <p14:creationId xmlns:p14="http://schemas.microsoft.com/office/powerpoint/2010/main" val="278705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items on the slide.</a:t>
            </a:r>
          </a:p>
        </p:txBody>
      </p:sp>
      <p:sp>
        <p:nvSpPr>
          <p:cNvPr id="4" name="Slide Number Placeholder 3"/>
          <p:cNvSpPr>
            <a:spLocks noGrp="1"/>
          </p:cNvSpPr>
          <p:nvPr>
            <p:ph type="sldNum" sz="quarter" idx="5"/>
          </p:nvPr>
        </p:nvSpPr>
        <p:spPr/>
        <p:txBody>
          <a:bodyPr/>
          <a:lstStyle/>
          <a:p>
            <a:fld id="{D9E8BED3-ED31-4068-BBBD-F77CA9EC99AA}" type="slidenum">
              <a:rPr lang="en-US" smtClean="0"/>
              <a:t>12</a:t>
            </a:fld>
            <a:endParaRPr lang="en-US" dirty="0"/>
          </a:p>
        </p:txBody>
      </p:sp>
    </p:spTree>
    <p:extLst>
      <p:ext uri="{BB962C8B-B14F-4D97-AF65-F5344CB8AC3E}">
        <p14:creationId xmlns:p14="http://schemas.microsoft.com/office/powerpoint/2010/main" val="34746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why a 401k may make more sense than a SIMPLE.</a:t>
            </a:r>
          </a:p>
        </p:txBody>
      </p:sp>
      <p:sp>
        <p:nvSpPr>
          <p:cNvPr id="4" name="Slide Number Placeholder 3"/>
          <p:cNvSpPr>
            <a:spLocks noGrp="1"/>
          </p:cNvSpPr>
          <p:nvPr>
            <p:ph type="sldNum" sz="quarter" idx="5"/>
          </p:nvPr>
        </p:nvSpPr>
        <p:spPr/>
        <p:txBody>
          <a:bodyPr/>
          <a:lstStyle/>
          <a:p>
            <a:fld id="{D9E8BED3-ED31-4068-BBBD-F77CA9EC99AA}" type="slidenum">
              <a:rPr lang="en-US" smtClean="0"/>
              <a:t>13</a:t>
            </a:fld>
            <a:endParaRPr lang="en-US" dirty="0"/>
          </a:p>
        </p:txBody>
      </p:sp>
    </p:spTree>
    <p:extLst>
      <p:ext uri="{BB962C8B-B14F-4D97-AF65-F5344CB8AC3E}">
        <p14:creationId xmlns:p14="http://schemas.microsoft.com/office/powerpoint/2010/main" val="3447007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Many CPA’s and Financial Advisors gravitate to a SIMPLE plan because they are well, simple. However, is the simplicity what’s most important to the client, or is the ability to use a retirement plan to </a:t>
            </a:r>
            <a:r>
              <a:rPr lang="en-US" sz="1200" dirty="0">
                <a:latin typeface="Arial" panose="020B0604020202020204" pitchFamily="34" charset="0"/>
                <a:cs typeface="Arial" panose="020B0604020202020204" pitchFamily="34" charset="0"/>
              </a:rPr>
              <a:t>reduce personal tax liability, reduce corporate tax liability, and increase personal net worth what the client is really asking for? </a:t>
            </a:r>
          </a:p>
          <a:p>
            <a:pPr marL="0" indent="0">
              <a:buFont typeface="+mj-lt"/>
              <a:buNone/>
            </a:pPr>
            <a:endParaRPr lang="en-US" sz="1200" dirty="0">
              <a:latin typeface="Arial" panose="020B0604020202020204" pitchFamily="34" charset="0"/>
              <a:cs typeface="Arial" panose="020B0604020202020204" pitchFamily="34" charset="0"/>
            </a:endParaRPr>
          </a:p>
          <a:p>
            <a:pPr marL="0" indent="0">
              <a:buFont typeface="+mj-lt"/>
              <a:buNone/>
            </a:pPr>
            <a:r>
              <a:rPr lang="en-US" sz="1200" dirty="0">
                <a:latin typeface="Arial" panose="020B0604020202020204" pitchFamily="34" charset="0"/>
                <a:cs typeface="Arial" panose="020B0604020202020204" pitchFamily="34" charset="0"/>
              </a:rPr>
              <a:t>Frequently, CPA’s will tell us they didn’t realize the potential the right plan would have had if it was implemented sooner. They chose to take the easy route. So, is it worth it to explore the options beyond those that are simple and perhaps cheaper to administer in order to find the RIGHT solution? </a:t>
            </a:r>
            <a:endParaRPr lang="en-US" dirty="0"/>
          </a:p>
        </p:txBody>
      </p:sp>
      <p:sp>
        <p:nvSpPr>
          <p:cNvPr id="4" name="Slide Number Placeholder 3"/>
          <p:cNvSpPr>
            <a:spLocks noGrp="1"/>
          </p:cNvSpPr>
          <p:nvPr>
            <p:ph type="sldNum" sz="quarter" idx="5"/>
          </p:nvPr>
        </p:nvSpPr>
        <p:spPr/>
        <p:txBody>
          <a:bodyPr/>
          <a:lstStyle/>
          <a:p>
            <a:fld id="{D9E8BED3-ED31-4068-BBBD-F77CA9EC99AA}" type="slidenum">
              <a:rPr lang="en-US" smtClean="0"/>
              <a:t>14</a:t>
            </a:fld>
            <a:endParaRPr lang="en-US" dirty="0"/>
          </a:p>
        </p:txBody>
      </p:sp>
    </p:spTree>
    <p:extLst>
      <p:ext uri="{BB962C8B-B14F-4D97-AF65-F5344CB8AC3E}">
        <p14:creationId xmlns:p14="http://schemas.microsoft.com/office/powerpoint/2010/main" val="362048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methods to make Profit Sharing Contributions. One of the more effective methods is called “Cross-Testing” or “New Comparability”. </a:t>
            </a:r>
          </a:p>
          <a:p>
            <a:r>
              <a:rPr lang="en-US" dirty="0"/>
              <a:t>What’s important to understand here is:</a:t>
            </a:r>
          </a:p>
          <a:p>
            <a:pPr marL="228600" indent="-228600">
              <a:buFont typeface="+mj-lt"/>
              <a:buAutoNum type="arabicPeriod"/>
            </a:pPr>
            <a:r>
              <a:rPr lang="en-US" dirty="0"/>
              <a:t>The amount of deferral an HCE can make to a 401(k) when the plan is designed properly is significant compared to other plans. This is outlined in the read box.</a:t>
            </a:r>
          </a:p>
          <a:p>
            <a:pPr marL="228600" indent="-228600">
              <a:buFont typeface="+mj-lt"/>
              <a:buAutoNum type="arabicPeriod"/>
            </a:pPr>
            <a:r>
              <a:rPr lang="en-US" dirty="0"/>
              <a:t>Regardless of the participation of the NHCE, the HCE can still make the maximum contribution by taking advantage of the Safe Harbor provision. This is outlined in Yellow. </a:t>
            </a:r>
          </a:p>
          <a:p>
            <a:pPr marL="228600" indent="-228600">
              <a:buFont typeface="+mj-lt"/>
              <a:buAutoNum type="arabicPeriod"/>
            </a:pPr>
            <a:r>
              <a:rPr lang="en-US" dirty="0"/>
              <a:t>Overall, the total amount of the deductible contribution is impressive, but even more impressive nearly 93% of the total contribution is being made to the owners. </a:t>
            </a:r>
          </a:p>
          <a:p>
            <a:pPr marL="0" indent="0">
              <a:buFont typeface="+mj-lt"/>
              <a:buNone/>
            </a:pPr>
            <a:endParaRPr lang="en-US" dirty="0"/>
          </a:p>
          <a:p>
            <a:pPr marL="0" indent="0">
              <a:buFont typeface="+mj-lt"/>
              <a:buNone/>
            </a:pPr>
            <a:r>
              <a:rPr lang="en-US" dirty="0"/>
              <a:t>This design accomplishes the goal of providing the tax deductibility owners and HCE’s are looking for, while efficiently increasing their net worth. Additionally,  there is the advantage of this being a qualified trust, so it is protected from creditors. </a:t>
            </a:r>
          </a:p>
          <a:p>
            <a:pPr marL="0" indent="0">
              <a:buFont typeface="+mj-lt"/>
              <a:buNone/>
            </a:pPr>
            <a:endParaRPr lang="en-US" dirty="0"/>
          </a:p>
          <a:p>
            <a:pPr marL="0" indent="0">
              <a:buFont typeface="+mj-lt"/>
              <a:buNone/>
            </a:pPr>
            <a:r>
              <a:rPr lang="en-US" dirty="0"/>
              <a:t>This is one of the most popular plan designs the drives opportunity. However, there is one additional plan option that can be added for those who maybe got a late start on saving for retirement, or are in need of a greater deduction than this. Its called a Cash Balance Plan. </a:t>
            </a:r>
          </a:p>
        </p:txBody>
      </p:sp>
      <p:sp>
        <p:nvSpPr>
          <p:cNvPr id="4" name="Slide Number Placeholder 3"/>
          <p:cNvSpPr>
            <a:spLocks noGrp="1"/>
          </p:cNvSpPr>
          <p:nvPr>
            <p:ph type="sldNum" sz="quarter" idx="5"/>
          </p:nvPr>
        </p:nvSpPr>
        <p:spPr/>
        <p:txBody>
          <a:bodyPr/>
          <a:lstStyle/>
          <a:p>
            <a:fld id="{D9E8BED3-ED31-4068-BBBD-F77CA9EC99AA}" type="slidenum">
              <a:rPr lang="en-US" smtClean="0"/>
              <a:t>15</a:t>
            </a:fld>
            <a:endParaRPr lang="en-US" dirty="0"/>
          </a:p>
        </p:txBody>
      </p:sp>
    </p:spTree>
    <p:extLst>
      <p:ext uri="{BB962C8B-B14F-4D97-AF65-F5344CB8AC3E}">
        <p14:creationId xmlns:p14="http://schemas.microsoft.com/office/powerpoint/2010/main" val="1371087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Cash Balance plans can be complicated and require an Enrolled Actuary, they can be a terrific solution for the right candidate. Don’t worry about understanding the details, that’s why you have us. What’s important to understand is the general concept that CB plans when paired with a properly designed Defined Contribution plan, like a 401(k) Safe Harbor plan with a Cross-Tested P/S contribution, can provide an ER with a significant tax-deductible contribution. </a:t>
            </a:r>
          </a:p>
          <a:p>
            <a:endParaRPr lang="en-US" dirty="0"/>
          </a:p>
          <a:p>
            <a:r>
              <a:rPr lang="en-US" dirty="0"/>
              <a:t>Even though the HCE’s are receiving the overwhelming majority of the contribution, not all company’s can say they provide a generous contribution to their EE’s to help them succeed in retirement. In this example most of the EE’s are receiving a 9.18% contribution. </a:t>
            </a:r>
          </a:p>
          <a:p>
            <a:endParaRPr lang="en-US" dirty="0"/>
          </a:p>
          <a:p>
            <a:r>
              <a:rPr lang="en-US" dirty="0"/>
              <a:t>Again, it’s not important for you to be the expert in CB plans. It far more important you learn to identify opportunities you can work with your TPA partner on to bring solutions like this. </a:t>
            </a:r>
          </a:p>
          <a:p>
            <a:endParaRPr lang="en-US" dirty="0"/>
          </a:p>
          <a:p>
            <a:r>
              <a:rPr lang="en-US" dirty="0"/>
              <a:t>Candidates for these plans typically:</a:t>
            </a:r>
          </a:p>
          <a:p>
            <a:pPr marL="171450" lvl="0" indent="-171450">
              <a:buFont typeface="Arial" panose="020B0604020202020204" pitchFamily="34" charset="0"/>
              <a:buChar char="•"/>
            </a:pPr>
            <a:r>
              <a:rPr lang="en-US" dirty="0"/>
              <a:t>Have consistent cash flow</a:t>
            </a:r>
          </a:p>
          <a:p>
            <a:pPr marL="171450" lvl="0" indent="-171450">
              <a:buFont typeface="Arial" panose="020B0604020202020204" pitchFamily="34" charset="0"/>
              <a:buChar char="•"/>
            </a:pPr>
            <a:r>
              <a:rPr lang="en-US" dirty="0"/>
              <a:t>Are high earners </a:t>
            </a:r>
          </a:p>
          <a:p>
            <a:pPr marL="171450" lvl="0" indent="-171450">
              <a:buFont typeface="Arial" panose="020B0604020202020204" pitchFamily="34" charset="0"/>
              <a:buChar char="•"/>
            </a:pPr>
            <a:r>
              <a:rPr lang="en-US" dirty="0"/>
              <a:t>Typically, less than 100 EE’s, but this is not always the case. We have many plans that are larger, but those are not your typical candidate. </a:t>
            </a:r>
          </a:p>
          <a:p>
            <a:pPr marL="171450" lvl="0" indent="-171450">
              <a:buFont typeface="Arial" panose="020B0604020202020204" pitchFamily="34" charset="0"/>
              <a:buChar char="•"/>
            </a:pPr>
            <a:r>
              <a:rPr lang="en-US" dirty="0"/>
              <a:t>Are looking for a larger tax deduction than can be found with a Defined Contribution plan</a:t>
            </a:r>
          </a:p>
          <a:p>
            <a:pPr marL="171450" lvl="0" indent="-171450">
              <a:buFont typeface="Arial" panose="020B0604020202020204" pitchFamily="34" charset="0"/>
              <a:buChar char="•"/>
            </a:pPr>
            <a:r>
              <a:rPr lang="en-US" dirty="0"/>
              <a:t>Have a need to save a significant amount of money due to a short time horizon before retirement </a:t>
            </a:r>
          </a:p>
          <a:p>
            <a:pPr marL="171450" lvl="0" indent="-171450">
              <a:buFont typeface="Arial" panose="020B0604020202020204" pitchFamily="34" charset="0"/>
              <a:buChar char="•"/>
            </a:pPr>
            <a:r>
              <a:rPr lang="en-US" dirty="0"/>
              <a:t>Committed to having a plan in place for at least 3-5 years</a:t>
            </a:r>
          </a:p>
          <a:p>
            <a:pPr marL="171450" lvl="0" indent="-171450">
              <a:buFont typeface="Arial" panose="020B0604020202020204" pitchFamily="34" charset="0"/>
              <a:buChar char="•"/>
            </a:pPr>
            <a:r>
              <a:rPr lang="en-US" dirty="0"/>
              <a:t>Willing to contribute to their EE’s</a:t>
            </a:r>
          </a:p>
        </p:txBody>
      </p:sp>
      <p:sp>
        <p:nvSpPr>
          <p:cNvPr id="4" name="Slide Number Placeholder 3"/>
          <p:cNvSpPr>
            <a:spLocks noGrp="1"/>
          </p:cNvSpPr>
          <p:nvPr>
            <p:ph type="sldNum" sz="quarter" idx="5"/>
          </p:nvPr>
        </p:nvSpPr>
        <p:spPr/>
        <p:txBody>
          <a:bodyPr/>
          <a:lstStyle/>
          <a:p>
            <a:fld id="{D9E8BED3-ED31-4068-BBBD-F77CA9EC99AA}" type="slidenum">
              <a:rPr lang="en-US" smtClean="0"/>
              <a:t>16</a:t>
            </a:fld>
            <a:endParaRPr lang="en-US" dirty="0"/>
          </a:p>
        </p:txBody>
      </p:sp>
    </p:spTree>
    <p:extLst>
      <p:ext uri="{BB962C8B-B14F-4D97-AF65-F5344CB8AC3E}">
        <p14:creationId xmlns:p14="http://schemas.microsoft.com/office/powerpoint/2010/main" val="3994452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**Redo slide.</a:t>
            </a:r>
          </a:p>
          <a:p>
            <a:endParaRPr lang="en-US" b="1" dirty="0"/>
          </a:p>
          <a:p>
            <a:pPr lvl="1">
              <a:spcBef>
                <a:spcPts val="1800"/>
              </a:spcBef>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Are you interested </a:t>
            </a:r>
            <a:r>
              <a:rPr lang="en-US" b="1" dirty="0">
                <a:solidFill>
                  <a:srgbClr val="FF0000"/>
                </a:solidFill>
                <a:latin typeface="Arial" panose="020B0604020202020204" pitchFamily="34" charset="0"/>
                <a:ea typeface="Lato Light" panose="020F0502020204030203" pitchFamily="34" charset="0"/>
                <a:cs typeface="Arial" panose="020B0604020202020204" pitchFamily="34" charset="0"/>
              </a:rPr>
              <a:t>in how the optimum plan design</a:t>
            </a: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t>
            </a:r>
          </a:p>
          <a:p>
            <a:pPr marL="742950" lvl="1" indent="-285750">
              <a:spcBef>
                <a:spcPts val="6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May assist in reducing your personal tax liability?</a:t>
            </a:r>
          </a:p>
          <a:p>
            <a:pPr marL="742950" lvl="1" indent="-285750">
              <a:spcBef>
                <a:spcPts val="6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May assist in reducing your corporate tax liability? </a:t>
            </a:r>
          </a:p>
          <a:p>
            <a:pPr marL="742950" lvl="1" indent="-285750">
              <a:spcBef>
                <a:spcPts val="6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May assist in increasing your personal net worth? </a:t>
            </a:r>
          </a:p>
          <a:p>
            <a:endParaRPr lang="en-US" dirty="0"/>
          </a:p>
        </p:txBody>
      </p:sp>
      <p:sp>
        <p:nvSpPr>
          <p:cNvPr id="4" name="Slide Number Placeholder 3"/>
          <p:cNvSpPr>
            <a:spLocks noGrp="1"/>
          </p:cNvSpPr>
          <p:nvPr>
            <p:ph type="sldNum" sz="quarter" idx="5"/>
          </p:nvPr>
        </p:nvSpPr>
        <p:spPr/>
        <p:txBody>
          <a:bodyPr/>
          <a:lstStyle/>
          <a:p>
            <a:fld id="{D9E8BED3-ED31-4068-BBBD-F77CA9EC99AA}" type="slidenum">
              <a:rPr lang="en-US" smtClean="0"/>
              <a:t>17</a:t>
            </a:fld>
            <a:endParaRPr lang="en-US" dirty="0"/>
          </a:p>
        </p:txBody>
      </p:sp>
    </p:spTree>
    <p:extLst>
      <p:ext uri="{BB962C8B-B14F-4D97-AF65-F5344CB8AC3E}">
        <p14:creationId xmlns:p14="http://schemas.microsoft.com/office/powerpoint/2010/main" val="194572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Lato Light" panose="020F0502020204030203" pitchFamily="34" charset="0"/>
                <a:cs typeface="Arial" panose="020B0604020202020204" pitchFamily="34" charset="0"/>
              </a:rPr>
              <a:t>Recent Federal and state legislative actions are trying to address the ‘pension income gap’ experienced by many Americans in having insufficient accumulated retirement assets to provide income at retirement. Legislative changes are earmarked to employers and employees to encourage participation and make it easier/less burdensome for employers to start and establish Plans.</a:t>
            </a:r>
          </a:p>
          <a:p>
            <a:endParaRPr lang="en-US" dirty="0"/>
          </a:p>
        </p:txBody>
      </p:sp>
      <p:sp>
        <p:nvSpPr>
          <p:cNvPr id="4" name="Slide Number Placeholder 3"/>
          <p:cNvSpPr>
            <a:spLocks noGrp="1"/>
          </p:cNvSpPr>
          <p:nvPr>
            <p:ph type="sldNum" sz="quarter" idx="5"/>
          </p:nvPr>
        </p:nvSpPr>
        <p:spPr/>
        <p:txBody>
          <a:bodyPr/>
          <a:lstStyle/>
          <a:p>
            <a:fld id="{D9E8BED3-ED31-4068-BBBD-F77CA9EC99AA}" type="slidenum">
              <a:rPr lang="en-US" smtClean="0"/>
              <a:t>18</a:t>
            </a:fld>
            <a:endParaRPr lang="en-US" dirty="0"/>
          </a:p>
        </p:txBody>
      </p:sp>
    </p:spTree>
    <p:extLst>
      <p:ext uri="{BB962C8B-B14F-4D97-AF65-F5344CB8AC3E}">
        <p14:creationId xmlns:p14="http://schemas.microsoft.com/office/powerpoint/2010/main" val="1898579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Auto enrollment </a:t>
            </a:r>
            <a:r>
              <a:rPr lang="en-US" dirty="0"/>
              <a:t>– becoming more employer accepted – results from ADP and Vanguard.  </a:t>
            </a:r>
            <a:r>
              <a:rPr lang="en-US" b="1" dirty="0"/>
              <a:t>$500 credit for auto enrollment.</a:t>
            </a:r>
          </a:p>
          <a:p>
            <a:r>
              <a:rPr lang="en-US" u="sng" dirty="0"/>
              <a:t>Saver’s Credit </a:t>
            </a:r>
            <a:r>
              <a:rPr lang="en-US" dirty="0"/>
              <a:t>– 50% of contribution below $41K married joint AGI ($20.5K single); 20% of contribution between $41K-$44K joint AGI ($20.5K-$22K single); 10% of contribution between joint AGI $44k-68K ($22K-$34K single)</a:t>
            </a:r>
          </a:p>
          <a:p>
            <a:r>
              <a:rPr lang="en-US" u="sng" dirty="0"/>
              <a:t>State programs- </a:t>
            </a:r>
            <a:r>
              <a:rPr lang="en-US" dirty="0"/>
              <a:t>most are payroll deduction ROTH IRAs, more states considering, many employers reluctant &amp; not aware of alternatives</a:t>
            </a:r>
          </a:p>
        </p:txBody>
      </p:sp>
      <p:sp>
        <p:nvSpPr>
          <p:cNvPr id="4" name="Slide Number Placeholder 3"/>
          <p:cNvSpPr>
            <a:spLocks noGrp="1"/>
          </p:cNvSpPr>
          <p:nvPr>
            <p:ph type="sldNum" sz="quarter" idx="5"/>
          </p:nvPr>
        </p:nvSpPr>
        <p:spPr/>
        <p:txBody>
          <a:bodyPr/>
          <a:lstStyle/>
          <a:p>
            <a:fld id="{D9E8BED3-ED31-4068-BBBD-F77CA9EC99AA}" type="slidenum">
              <a:rPr lang="en-US" smtClean="0"/>
              <a:t>19</a:t>
            </a:fld>
            <a:endParaRPr lang="en-US" dirty="0"/>
          </a:p>
        </p:txBody>
      </p:sp>
    </p:spTree>
    <p:extLst>
      <p:ext uri="{BB962C8B-B14F-4D97-AF65-F5344CB8AC3E}">
        <p14:creationId xmlns:p14="http://schemas.microsoft.com/office/powerpoint/2010/main" val="54252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This slide is the Agenda. It outlines talking points and learning objectives covered in this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sngStrike" baseline="0" dirty="0">
                <a:latin typeface="+mn-lt"/>
                <a:cs typeface="Arial" panose="020B0604020202020204" pitchFamily="34" charset="0"/>
              </a:rPr>
              <a:t> T</a:t>
            </a:r>
            <a:r>
              <a:rPr lang="en-US" b="0" dirty="0">
                <a:latin typeface="+mn-lt"/>
                <a:cs typeface="Arial" panose="020B0604020202020204" pitchFamily="34" charset="0"/>
              </a:rPr>
              <a:t>he Cerrado Group –What is The Cerrado Group, and Why TCG was 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How We Can Help Support You – [emphasis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How We Can Help to Support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Hot Topics—Ideas, Concepts, Solutions – [emphasis]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D9E8BED3-ED31-4068-BBBD-F77CA9EC99AA}" type="slidenum">
              <a:rPr lang="en-US" smtClean="0"/>
              <a:t>2</a:t>
            </a:fld>
            <a:endParaRPr lang="en-US" dirty="0"/>
          </a:p>
        </p:txBody>
      </p:sp>
    </p:spTree>
    <p:extLst>
      <p:ext uri="{BB962C8B-B14F-4D97-AF65-F5344CB8AC3E}">
        <p14:creationId xmlns:p14="http://schemas.microsoft.com/office/powerpoint/2010/main" val="748918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8BED3-ED31-4068-BBBD-F77CA9EC99AA}" type="slidenum">
              <a:rPr lang="en-US" smtClean="0"/>
              <a:t>20</a:t>
            </a:fld>
            <a:endParaRPr lang="en-US" dirty="0"/>
          </a:p>
        </p:txBody>
      </p:sp>
    </p:spTree>
    <p:extLst>
      <p:ext uri="{BB962C8B-B14F-4D97-AF65-F5344CB8AC3E}">
        <p14:creationId xmlns:p14="http://schemas.microsoft.com/office/powerpoint/2010/main" val="2264425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where you are in your practice, it’s never too late to incorporate retirement plans into it. There are so many solutions you can provide to your relationships that can be easier for more experienced Financial Advisors to introduce, while other solutions exist that can be instrumental in jump starting you to the next level, like the those we discussed today. One of the easiest ways to get started is to always remember to, “Mention the Pension” so everyone knows to look to you when it comes to retirement plans. </a:t>
            </a:r>
          </a:p>
          <a:p>
            <a:r>
              <a:rPr lang="en-US" dirty="0"/>
              <a:t>We just went through a lot of information. Don’t hesitate to call me if you have questions or plans you’d like me to look at.</a:t>
            </a:r>
          </a:p>
        </p:txBody>
      </p:sp>
      <p:sp>
        <p:nvSpPr>
          <p:cNvPr id="4" name="Slide Number Placeholder 3"/>
          <p:cNvSpPr>
            <a:spLocks noGrp="1"/>
          </p:cNvSpPr>
          <p:nvPr>
            <p:ph type="sldNum" sz="quarter" idx="5"/>
          </p:nvPr>
        </p:nvSpPr>
        <p:spPr/>
        <p:txBody>
          <a:bodyPr/>
          <a:lstStyle/>
          <a:p>
            <a:fld id="{D9E8BED3-ED31-4068-BBBD-F77CA9EC99AA}" type="slidenum">
              <a:rPr lang="en-US" smtClean="0"/>
              <a:t>21</a:t>
            </a:fld>
            <a:endParaRPr lang="en-US" dirty="0"/>
          </a:p>
        </p:txBody>
      </p:sp>
    </p:spTree>
    <p:extLst>
      <p:ext uri="{BB962C8B-B14F-4D97-AF65-F5344CB8AC3E}">
        <p14:creationId xmlns:p14="http://schemas.microsoft.com/office/powerpoint/2010/main" val="3259929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 to your </a:t>
            </a:r>
            <a:r>
              <a:rPr lang="en-US" b="1" dirty="0" err="1"/>
              <a:t>Cerrado</a:t>
            </a:r>
            <a:r>
              <a:rPr lang="en-US" b="1" dirty="0"/>
              <a:t> Group member TPA firm with any questions on the topics covered in this presentation or any other questions you may have.</a:t>
            </a:r>
          </a:p>
        </p:txBody>
      </p:sp>
      <p:sp>
        <p:nvSpPr>
          <p:cNvPr id="4" name="Slide Number Placeholder 3"/>
          <p:cNvSpPr>
            <a:spLocks noGrp="1"/>
          </p:cNvSpPr>
          <p:nvPr>
            <p:ph type="sldNum" sz="quarter" idx="5"/>
          </p:nvPr>
        </p:nvSpPr>
        <p:spPr/>
        <p:txBody>
          <a:bodyPr/>
          <a:lstStyle/>
          <a:p>
            <a:fld id="{D9E8BED3-ED31-4068-BBBD-F77CA9EC99AA}" type="slidenum">
              <a:rPr lang="en-US" smtClean="0"/>
              <a:t>22</a:t>
            </a:fld>
            <a:endParaRPr lang="en-US" dirty="0"/>
          </a:p>
        </p:txBody>
      </p:sp>
    </p:spTree>
    <p:extLst>
      <p:ext uri="{BB962C8B-B14F-4D97-AF65-F5344CB8AC3E}">
        <p14:creationId xmlns:p14="http://schemas.microsoft.com/office/powerpoint/2010/main" val="2768476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8BED3-ED31-4068-BBBD-F77CA9EC99AA}" type="slidenum">
              <a:rPr lang="en-US" smtClean="0"/>
              <a:t>23</a:t>
            </a:fld>
            <a:endParaRPr lang="en-US" dirty="0"/>
          </a:p>
        </p:txBody>
      </p:sp>
    </p:spTree>
    <p:extLst>
      <p:ext uri="{BB962C8B-B14F-4D97-AF65-F5344CB8AC3E}">
        <p14:creationId xmlns:p14="http://schemas.microsoft.com/office/powerpoint/2010/main" val="356408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cs typeface="Arial" panose="020B0604020202020204" pitchFamily="34" charset="0"/>
              </a:rPr>
              <a:t>This slide (at the top) shows metrics of member firm.</a:t>
            </a:r>
          </a:p>
          <a:p>
            <a:pPr marL="171450" indent="-171450">
              <a:buFont typeface="Arial" panose="020B0604020202020204" pitchFamily="34" charset="0"/>
              <a:buChar char="•"/>
            </a:pPr>
            <a:r>
              <a:rPr lang="en-US" dirty="0">
                <a:latin typeface="+mn-lt"/>
                <a:cs typeface="Arial" panose="020B0604020202020204" pitchFamily="34" charset="0"/>
              </a:rPr>
              <a:t>The Cerrado Group map shows geographic coverage of member firms dispersed across the United States</a:t>
            </a:r>
          </a:p>
          <a:p>
            <a:pPr marL="171450" indent="-171450">
              <a:buFont typeface="Arial" panose="020B0604020202020204" pitchFamily="34" charset="0"/>
              <a:buChar char="•"/>
            </a:pPr>
            <a:r>
              <a:rPr lang="en-US" dirty="0">
                <a:latin typeface="+mn-lt"/>
                <a:cs typeface="Arial" panose="020B0604020202020204" pitchFamily="34" charset="0"/>
              </a:rPr>
              <a:t>We formed in 2021 to create a collective to compete effectively against the national firms, by offering the same broad geographic coverage and services, without having to sell our firms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This slide (at the top) shows metrics of member firm.</a:t>
            </a:r>
          </a:p>
          <a:p>
            <a:pPr marL="171450" indent="-171450">
              <a:buFont typeface="Arial" panose="020B0604020202020204" pitchFamily="34" charset="0"/>
              <a:buChar char="•"/>
            </a:pPr>
            <a:r>
              <a:rPr lang="en-US" dirty="0">
                <a:latin typeface="+mn-lt"/>
                <a:cs typeface="Arial" panose="020B0604020202020204" pitchFamily="34" charset="0"/>
              </a:rPr>
              <a:t>Our collective also allows us to share best practices with the best TPAs in the industry</a:t>
            </a:r>
          </a:p>
          <a:p>
            <a:pPr marL="171450" indent="-171450">
              <a:buFont typeface="Arial" panose="020B0604020202020204" pitchFamily="34" charset="0"/>
              <a:buChar char="•"/>
            </a:pPr>
            <a:r>
              <a:rPr lang="en-US" dirty="0">
                <a:latin typeface="+mn-lt"/>
                <a:cs typeface="Arial" panose="020B0604020202020204" pitchFamily="34" charset="0"/>
              </a:rPr>
              <a:t>We are forward thinking and tech savvy</a:t>
            </a:r>
          </a:p>
          <a:p>
            <a:pPr marL="171450" indent="-171450">
              <a:buFont typeface="Arial" panose="020B0604020202020204" pitchFamily="34" charset="0"/>
              <a:buChar char="•"/>
            </a:pPr>
            <a:r>
              <a:rPr lang="en-US" dirty="0">
                <a:latin typeface="+mn-lt"/>
                <a:cs typeface="Arial" panose="020B0604020202020204" pitchFamily="34" charset="0"/>
              </a:rPr>
              <a:t>We are constantly looking for ways to create efficiencies and expand our distribution</a:t>
            </a:r>
          </a:p>
          <a:p>
            <a:pPr marL="171450" indent="-171450">
              <a:buFont typeface="Arial" panose="020B0604020202020204" pitchFamily="34" charset="0"/>
              <a:buChar char="•"/>
            </a:pPr>
            <a:r>
              <a:rPr lang="en-US" dirty="0">
                <a:latin typeface="+mn-lt"/>
                <a:cs typeface="Arial" panose="020B0604020202020204" pitchFamily="34" charset="0"/>
              </a:rPr>
              <a:t>We are Cyber Ready! All members have Cyber Insurance, all are being assessed against The </a:t>
            </a:r>
            <a:r>
              <a:rPr lang="en-US" dirty="0" err="1">
                <a:latin typeface="+mn-lt"/>
                <a:cs typeface="Arial" panose="020B0604020202020204" pitchFamily="34" charset="0"/>
              </a:rPr>
              <a:t>Cerrado</a:t>
            </a:r>
            <a:r>
              <a:rPr lang="en-US" dirty="0">
                <a:latin typeface="+mn-lt"/>
                <a:cs typeface="Arial" panose="020B0604020202020204" pitchFamily="34" charset="0"/>
              </a:rPr>
              <a:t> Standard- our customized Cyber Policies and Procedures</a:t>
            </a:r>
          </a:p>
        </p:txBody>
      </p:sp>
      <p:sp>
        <p:nvSpPr>
          <p:cNvPr id="4" name="Slide Number Placeholder 3"/>
          <p:cNvSpPr>
            <a:spLocks noGrp="1"/>
          </p:cNvSpPr>
          <p:nvPr>
            <p:ph type="sldNum" sz="quarter" idx="5"/>
          </p:nvPr>
        </p:nvSpPr>
        <p:spPr/>
        <p:txBody>
          <a:bodyPr/>
          <a:lstStyle/>
          <a:p>
            <a:fld id="{D9E8BED3-ED31-4068-BBBD-F77CA9EC99AA}" type="slidenum">
              <a:rPr lang="en-US" smtClean="0"/>
              <a:t>3</a:t>
            </a:fld>
            <a:endParaRPr lang="en-US" dirty="0"/>
          </a:p>
        </p:txBody>
      </p:sp>
    </p:spTree>
    <p:extLst>
      <p:ext uri="{BB962C8B-B14F-4D97-AF65-F5344CB8AC3E}">
        <p14:creationId xmlns:p14="http://schemas.microsoft.com/office/powerpoint/2010/main" val="98654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cs typeface="Arial" panose="020B0604020202020204" pitchFamily="34" charset="0"/>
              </a:rPr>
              <a:t>Bullet points on this slide can be read exactly as they appear</a:t>
            </a:r>
          </a:p>
        </p:txBody>
      </p:sp>
      <p:sp>
        <p:nvSpPr>
          <p:cNvPr id="4" name="Slide Number Placeholder 3"/>
          <p:cNvSpPr>
            <a:spLocks noGrp="1"/>
          </p:cNvSpPr>
          <p:nvPr>
            <p:ph type="sldNum" sz="quarter" idx="5"/>
          </p:nvPr>
        </p:nvSpPr>
        <p:spPr/>
        <p:txBody>
          <a:bodyPr/>
          <a:lstStyle/>
          <a:p>
            <a:fld id="{D9E8BED3-ED31-4068-BBBD-F77CA9EC99AA}" type="slidenum">
              <a:rPr lang="en-US" smtClean="0"/>
              <a:t>4</a:t>
            </a:fld>
            <a:endParaRPr lang="en-US" dirty="0"/>
          </a:p>
        </p:txBody>
      </p:sp>
    </p:spTree>
    <p:extLst>
      <p:ext uri="{BB962C8B-B14F-4D97-AF65-F5344CB8AC3E}">
        <p14:creationId xmlns:p14="http://schemas.microsoft.com/office/powerpoint/2010/main" val="321566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we can help </a:t>
            </a:r>
          </a:p>
          <a:p>
            <a:pPr marL="628650" lvl="1" indent="-171450">
              <a:buFont typeface="Arial" panose="020B0604020202020204" pitchFamily="34" charset="0"/>
              <a:buChar char="•"/>
            </a:pPr>
            <a:r>
              <a:rPr lang="en-US" dirty="0"/>
              <a:t>Value proposition</a:t>
            </a:r>
          </a:p>
          <a:p>
            <a:pPr marL="1085850" lvl="2" indent="-171450">
              <a:buFont typeface="Arial" panose="020B0604020202020204" pitchFamily="34" charset="0"/>
              <a:buChar char="•"/>
            </a:pPr>
            <a:r>
              <a:rPr lang="en-US" dirty="0"/>
              <a:t>Fix broken retirement plans- we are the best in the Industry</a:t>
            </a:r>
          </a:p>
          <a:p>
            <a:pPr marL="1085850" lvl="2" indent="-171450">
              <a:buFont typeface="Arial" panose="020B0604020202020204" pitchFamily="34" charset="0"/>
              <a:buChar char="•"/>
            </a:pPr>
            <a:r>
              <a:rPr lang="en-US" dirty="0"/>
              <a:t>Increase close rates- data shows that if the TPA is present during the finals presentation, the close ratio increases,</a:t>
            </a:r>
          </a:p>
          <a:p>
            <a:pPr marL="1085850" lvl="2" indent="-171450">
              <a:buFont typeface="Arial" panose="020B0604020202020204" pitchFamily="34" charset="0"/>
              <a:buChar char="•"/>
            </a:pPr>
            <a:r>
              <a:rPr lang="en-US" dirty="0"/>
              <a:t>Localize Product Provider intelligence – we have at least 1 member on each major Product Provider’s Advisory Boards. W can tell you who offers what and who is good at what</a:t>
            </a:r>
          </a:p>
          <a:p>
            <a:pPr marL="1085850" lvl="2" indent="-171450">
              <a:buFont typeface="Arial" panose="020B0604020202020204" pitchFamily="34" charset="0"/>
              <a:buChar char="•"/>
            </a:pPr>
            <a:r>
              <a:rPr lang="en-US" dirty="0"/>
              <a:t>Day to day single point of contact</a:t>
            </a:r>
          </a:p>
          <a:p>
            <a:pPr marL="1085850" lvl="2" indent="-171450">
              <a:buFont typeface="Arial" panose="020B0604020202020204" pitchFamily="34" charset="0"/>
              <a:buChar char="•"/>
            </a:pPr>
            <a:r>
              <a:rPr lang="en-US" dirty="0"/>
              <a:t>National coverage offering all services collectively</a:t>
            </a:r>
          </a:p>
          <a:p>
            <a:pPr marL="1085850" lvl="2" indent="-171450">
              <a:buFont typeface="Arial" panose="020B0604020202020204" pitchFamily="34" charset="0"/>
              <a:buChar char="•"/>
            </a:pPr>
            <a:r>
              <a:rPr lang="en-US" dirty="0"/>
              <a:t>Custom plan design for all tax advantaged plans</a:t>
            </a:r>
          </a:p>
        </p:txBody>
      </p:sp>
      <p:sp>
        <p:nvSpPr>
          <p:cNvPr id="4" name="Slide Number Placeholder 3"/>
          <p:cNvSpPr>
            <a:spLocks noGrp="1"/>
          </p:cNvSpPr>
          <p:nvPr>
            <p:ph type="sldNum" sz="quarter" idx="5"/>
          </p:nvPr>
        </p:nvSpPr>
        <p:spPr/>
        <p:txBody>
          <a:bodyPr/>
          <a:lstStyle/>
          <a:p>
            <a:fld id="{D9E8BED3-ED31-4068-BBBD-F77CA9EC99AA}" type="slidenum">
              <a:rPr lang="en-US" smtClean="0"/>
              <a:t>5</a:t>
            </a:fld>
            <a:endParaRPr lang="en-US" dirty="0"/>
          </a:p>
        </p:txBody>
      </p:sp>
    </p:spTree>
    <p:extLst>
      <p:ext uri="{BB962C8B-B14F-4D97-AF65-F5344CB8AC3E}">
        <p14:creationId xmlns:p14="http://schemas.microsoft.com/office/powerpoint/2010/main" val="385468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Summary slide for next several slides – topics that will be discussed </a:t>
            </a:r>
          </a:p>
        </p:txBody>
      </p:sp>
      <p:sp>
        <p:nvSpPr>
          <p:cNvPr id="4" name="Slide Number Placeholder 3"/>
          <p:cNvSpPr>
            <a:spLocks noGrp="1"/>
          </p:cNvSpPr>
          <p:nvPr>
            <p:ph type="sldNum" sz="quarter" idx="5"/>
          </p:nvPr>
        </p:nvSpPr>
        <p:spPr/>
        <p:txBody>
          <a:bodyPr/>
          <a:lstStyle/>
          <a:p>
            <a:fld id="{D9E8BED3-ED31-4068-BBBD-F77CA9EC99AA}" type="slidenum">
              <a:rPr lang="en-US" smtClean="0"/>
              <a:t>6</a:t>
            </a:fld>
            <a:endParaRPr lang="en-US" dirty="0"/>
          </a:p>
        </p:txBody>
      </p:sp>
    </p:spTree>
    <p:extLst>
      <p:ext uri="{BB962C8B-B14F-4D97-AF65-F5344CB8AC3E}">
        <p14:creationId xmlns:p14="http://schemas.microsoft.com/office/powerpoint/2010/main" val="240986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Business owners are looking for solutions that allow them to take full advantage of the tax benefits of a qualified plan, but are often limited.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Roth 401(K) allows for $22,500 in deferrals in 2023 with a participant over the age of 50 reaching $30,000 with catch-up of $7,500.  Level of income does not matter.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8BED3-ED31-4068-BBBD-F77CA9EC9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05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81B33"/>
                </a:solidFill>
                <a:effectLst/>
                <a:latin typeface="calluna"/>
              </a:rPr>
              <a:t>Roth employer contribution changes provide an enhanced opportunity for all participants to allow greater after-tax on principal and earnings.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 participant can in theory have their entire contribution for the year, employee and employer go in as Roth.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Waiting on guidance from the IRS and DOL for procedures on how to make elections on the contribution side and the tax end.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Major recordkeepers in a similar position of updating systems to accommodate updates.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81B33"/>
                </a:solidFill>
                <a:effectLst/>
                <a:latin typeface="calluna"/>
              </a:rPr>
              <a:t>Built up Roth 401(k) and Roth Employer balances are no longer subject to RMD requirements.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81B33"/>
                </a:solidFill>
                <a:effectLst/>
                <a:latin typeface="calluna"/>
              </a:rPr>
              <a:t>In the past, Roth 401(k) balances required an RMD to be taken.  This was a significant impact to owners of businesses.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81B33"/>
                </a:solidFill>
                <a:effectLst/>
                <a:latin typeface="calluna"/>
              </a:rPr>
              <a:t>Partial withdrawals restrictions also prevented a removal of Roth 401(k) balances to a Roth IRA to avoid RMDs.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81B33"/>
                </a:solidFill>
                <a:effectLst/>
                <a:latin typeface="calluna"/>
                <a:ea typeface="Lato Light" panose="020F0502020204030203" pitchFamily="34" charset="0"/>
                <a:cs typeface="Arial" panose="020B0604020202020204" pitchFamily="34" charset="0"/>
              </a:rPr>
              <a:t>Simplification of rules and prior confusion on 5 year clock in both 401(k) and Roth IRAs.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81B33"/>
                </a:solidFill>
                <a:effectLst/>
                <a:latin typeface="calluna"/>
                <a:ea typeface="Lato Light" panose="020F0502020204030203" pitchFamily="34" charset="0"/>
                <a:cs typeface="Arial" panose="020B0604020202020204" pitchFamily="34" charset="0"/>
              </a:rPr>
              <a:t>Long term potential distribution tax benefits for inherited IRAs.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solidFill>
                <a:srgbClr val="081B33"/>
              </a:solidFill>
              <a:effectLst/>
              <a:latin typeface="calluna"/>
              <a:ea typeface="Lato Light" panose="020F0502020204030203"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8BED3-ED31-4068-BBBD-F77CA9EC9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7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**Disclaimer regarding the risk of doing this before more guidance is available.</a:t>
            </a:r>
          </a:p>
          <a:p>
            <a:endParaRPr lang="en-US" dirty="0"/>
          </a:p>
          <a:p>
            <a:r>
              <a:rPr lang="en-US" dirty="0"/>
              <a:t>Let’s look at an example scenario for a solo 401(k) to make your Roth 401(k) dollars fly. </a:t>
            </a:r>
          </a:p>
          <a:p>
            <a:endParaRPr lang="en-US" dirty="0"/>
          </a:p>
          <a:p>
            <a:r>
              <a:rPr lang="en-US" dirty="0"/>
              <a:t>Goal to reach maximum of $73,500.  Three key factors on which buckets to use.</a:t>
            </a:r>
          </a:p>
          <a:p>
            <a:r>
              <a:rPr lang="en-US" dirty="0"/>
              <a:t>   1.  Overall income level:  Income below approximately $175K will need to use Voluntary After Tax because of 25% deduction limit to reach goals.</a:t>
            </a:r>
          </a:p>
          <a:p>
            <a:r>
              <a:rPr lang="en-US" dirty="0"/>
              <a:t>   2.  Tax Tolerance in current year:  Using multiple buckets to regulate level of tax to be paid.  </a:t>
            </a:r>
            <a:r>
              <a:rPr lang="en-US" b="1" dirty="0"/>
              <a:t>The ability to use in-plan Roth transfers on a flexible basis to drive Roth tax advantages.</a:t>
            </a:r>
          </a:p>
          <a:p>
            <a:r>
              <a:rPr lang="en-US" dirty="0"/>
              <a:t>   3.  Entity Type:  S-Corp W-2 payments for each income vs. self employed individual.  W-2 becomes very critical for S-Corp LLCs. </a:t>
            </a:r>
          </a:p>
          <a:p>
            <a:endParaRPr lang="en-US" dirty="0"/>
          </a:p>
          <a:p>
            <a:r>
              <a:rPr lang="en-US" dirty="0"/>
              <a:t>Secure Act changes with employer contributions treated as Roth may help to lessen the need for voluntary after-tax bucket.  Also avoids the needs for in plan conversions or transfers.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8BED3-ED31-4068-BBBD-F77CA9EC9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2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1EAD-9923-4AC8-9334-D8B7DDD1B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D8EE56-DE1F-4175-83AA-66E0376C0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241B56-490A-4B70-8F82-084262CD84E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FD9E933-EBBC-4F17-ABB3-CF16EC58B610}"/>
              </a:ext>
            </a:extLst>
          </p:cNvPr>
          <p:cNvSpPr>
            <a:spLocks noGrp="1"/>
          </p:cNvSpPr>
          <p:nvPr>
            <p:ph type="ftr" sz="quarter" idx="11"/>
          </p:nvPr>
        </p:nvSpPr>
        <p:spPr/>
        <p:txBody>
          <a:bodyPr/>
          <a:lstStyle/>
          <a:p>
            <a:r>
              <a:rPr lang="en-US"/>
              <a:t>FOR FINANCIAL PROFESSIONAL USE ONLY</a:t>
            </a:r>
            <a:endParaRPr lang="en-US" dirty="0"/>
          </a:p>
        </p:txBody>
      </p:sp>
      <p:sp>
        <p:nvSpPr>
          <p:cNvPr id="6" name="Slide Number Placeholder 5">
            <a:extLst>
              <a:ext uri="{FF2B5EF4-FFF2-40B4-BE49-F238E27FC236}">
                <a16:creationId xmlns:a16="http://schemas.microsoft.com/office/drawing/2014/main" id="{7EE37303-316C-4449-AA37-8D7E10400B23}"/>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79851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7E35-A31D-4A0B-BB59-C0141CD6EB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8BDE68-799B-48C0-90FE-83F27BCFFB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40FC1-47D6-4CC0-9AE3-95887738F2D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E286A77-8CD6-4255-A388-A7A8618DFA9C}"/>
              </a:ext>
            </a:extLst>
          </p:cNvPr>
          <p:cNvSpPr>
            <a:spLocks noGrp="1"/>
          </p:cNvSpPr>
          <p:nvPr>
            <p:ph type="ftr" sz="quarter" idx="11"/>
          </p:nvPr>
        </p:nvSpPr>
        <p:spPr/>
        <p:txBody>
          <a:bodyPr/>
          <a:lstStyle/>
          <a:p>
            <a:r>
              <a:rPr lang="en-US"/>
              <a:t>FOR FINANCIAL PROFESSIONAL USE ONLY</a:t>
            </a:r>
            <a:endParaRPr lang="en-US" dirty="0"/>
          </a:p>
        </p:txBody>
      </p:sp>
      <p:sp>
        <p:nvSpPr>
          <p:cNvPr id="6" name="Slide Number Placeholder 5">
            <a:extLst>
              <a:ext uri="{FF2B5EF4-FFF2-40B4-BE49-F238E27FC236}">
                <a16:creationId xmlns:a16="http://schemas.microsoft.com/office/drawing/2014/main" id="{5F061589-9BF1-4D46-A59B-46340A9FC5D8}"/>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271805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24D3B-8E61-4D2F-8D49-647EAAF4DE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87D7AA-D71C-49AC-9604-F67950EA61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A2EB6-66BB-419F-95F5-3C68E2D8C8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9F02AC-3CA7-4BC1-AEFF-EA9F23AC427E}"/>
              </a:ext>
            </a:extLst>
          </p:cNvPr>
          <p:cNvSpPr>
            <a:spLocks noGrp="1"/>
          </p:cNvSpPr>
          <p:nvPr>
            <p:ph type="ftr" sz="quarter" idx="11"/>
          </p:nvPr>
        </p:nvSpPr>
        <p:spPr/>
        <p:txBody>
          <a:bodyPr/>
          <a:lstStyle/>
          <a:p>
            <a:r>
              <a:rPr lang="en-US"/>
              <a:t>FOR FINANCIAL PROFESSIONAL USE ONLY</a:t>
            </a:r>
            <a:endParaRPr lang="en-US" dirty="0"/>
          </a:p>
        </p:txBody>
      </p:sp>
      <p:sp>
        <p:nvSpPr>
          <p:cNvPr id="6" name="Slide Number Placeholder 5">
            <a:extLst>
              <a:ext uri="{FF2B5EF4-FFF2-40B4-BE49-F238E27FC236}">
                <a16:creationId xmlns:a16="http://schemas.microsoft.com/office/drawing/2014/main" id="{6E2B86AB-5A2E-4AB6-AC91-E0D4C2B72D38}"/>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1132102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68705D-D306-3044-AB3E-9550C37B4F1E}"/>
              </a:ext>
            </a:extLst>
          </p:cNvPr>
          <p:cNvSpPr>
            <a:spLocks noGrp="1"/>
          </p:cNvSpPr>
          <p:nvPr>
            <p:ph type="pic" sz="quarter" idx="10"/>
          </p:nvPr>
        </p:nvSpPr>
        <p:spPr>
          <a:xfrm>
            <a:off x="1349727" y="2888457"/>
            <a:ext cx="345371" cy="323056"/>
          </a:xfrm>
          <a:solidFill>
            <a:schemeClr val="accent1">
              <a:lumMod val="20000"/>
              <a:lumOff val="80000"/>
            </a:schemeClr>
          </a:solidFill>
        </p:spPr>
        <p:txBody>
          <a:bodyPr anchor="ctr"/>
          <a:lstStyle>
            <a:lvl1pPr algn="ctr">
              <a:defRPr sz="600" b="0" i="0">
                <a:latin typeface="Lato Light" panose="020F0302020204030203" pitchFamily="34" charset="77"/>
              </a:defRPr>
            </a:lvl1pPr>
          </a:lstStyle>
          <a:p>
            <a:endParaRPr lang="en-SV"/>
          </a:p>
        </p:txBody>
      </p:sp>
      <p:sp>
        <p:nvSpPr>
          <p:cNvPr id="8" name="Picture Placeholder 6">
            <a:extLst>
              <a:ext uri="{FF2B5EF4-FFF2-40B4-BE49-F238E27FC236}">
                <a16:creationId xmlns:a16="http://schemas.microsoft.com/office/drawing/2014/main" id="{592C6AA0-D312-F948-810E-C69B2B694E0E}"/>
              </a:ext>
            </a:extLst>
          </p:cNvPr>
          <p:cNvSpPr>
            <a:spLocks noGrp="1"/>
          </p:cNvSpPr>
          <p:nvPr>
            <p:ph type="pic" sz="quarter" idx="11"/>
          </p:nvPr>
        </p:nvSpPr>
        <p:spPr>
          <a:xfrm>
            <a:off x="3959792" y="3713647"/>
            <a:ext cx="345371" cy="323056"/>
          </a:xfrm>
          <a:solidFill>
            <a:schemeClr val="accent2">
              <a:lumMod val="20000"/>
              <a:lumOff val="80000"/>
            </a:schemeClr>
          </a:solidFill>
        </p:spPr>
        <p:txBody>
          <a:bodyPr anchor="ctr"/>
          <a:lstStyle>
            <a:lvl1pPr algn="ctr">
              <a:defRPr sz="600" b="0" i="0">
                <a:latin typeface="Lato Light" panose="020F0302020204030203" pitchFamily="34" charset="77"/>
              </a:defRPr>
            </a:lvl1pPr>
          </a:lstStyle>
          <a:p>
            <a:endParaRPr lang="en-SV"/>
          </a:p>
        </p:txBody>
      </p:sp>
      <p:sp>
        <p:nvSpPr>
          <p:cNvPr id="9" name="Picture Placeholder 6">
            <a:extLst>
              <a:ext uri="{FF2B5EF4-FFF2-40B4-BE49-F238E27FC236}">
                <a16:creationId xmlns:a16="http://schemas.microsoft.com/office/drawing/2014/main" id="{88A7E03B-C183-C14E-B0EC-E46E29C59458}"/>
              </a:ext>
            </a:extLst>
          </p:cNvPr>
          <p:cNvSpPr>
            <a:spLocks noGrp="1"/>
          </p:cNvSpPr>
          <p:nvPr>
            <p:ph type="pic" sz="quarter" idx="12"/>
          </p:nvPr>
        </p:nvSpPr>
        <p:spPr>
          <a:xfrm>
            <a:off x="5220208" y="4594594"/>
            <a:ext cx="345371" cy="323056"/>
          </a:xfrm>
          <a:solidFill>
            <a:schemeClr val="accent3">
              <a:lumMod val="20000"/>
              <a:lumOff val="80000"/>
            </a:schemeClr>
          </a:solidFill>
        </p:spPr>
        <p:txBody>
          <a:bodyPr anchor="ctr"/>
          <a:lstStyle>
            <a:lvl1pPr algn="ctr">
              <a:defRPr sz="600" b="0" i="0">
                <a:latin typeface="Lato Light" panose="020F0302020204030203" pitchFamily="34" charset="77"/>
              </a:defRPr>
            </a:lvl1pPr>
          </a:lstStyle>
          <a:p>
            <a:endParaRPr lang="en-SV"/>
          </a:p>
        </p:txBody>
      </p:sp>
      <p:sp>
        <p:nvSpPr>
          <p:cNvPr id="10" name="Picture Placeholder 6">
            <a:extLst>
              <a:ext uri="{FF2B5EF4-FFF2-40B4-BE49-F238E27FC236}">
                <a16:creationId xmlns:a16="http://schemas.microsoft.com/office/drawing/2014/main" id="{58901E7A-AF26-CA4A-A3BC-A89E9216B308}"/>
              </a:ext>
            </a:extLst>
          </p:cNvPr>
          <p:cNvSpPr>
            <a:spLocks noGrp="1"/>
          </p:cNvSpPr>
          <p:nvPr>
            <p:ph type="pic" sz="quarter" idx="13"/>
          </p:nvPr>
        </p:nvSpPr>
        <p:spPr>
          <a:xfrm>
            <a:off x="7194488" y="5453237"/>
            <a:ext cx="345371" cy="323056"/>
          </a:xfrm>
          <a:solidFill>
            <a:schemeClr val="accent4">
              <a:lumMod val="20000"/>
              <a:lumOff val="80000"/>
            </a:schemeClr>
          </a:solidFill>
        </p:spPr>
        <p:txBody>
          <a:bodyPr anchor="ctr"/>
          <a:lstStyle>
            <a:lvl1pPr algn="ctr">
              <a:defRPr sz="600" b="0" i="0">
                <a:latin typeface="Lato Light" panose="020F0302020204030203" pitchFamily="34" charset="77"/>
              </a:defRPr>
            </a:lvl1pPr>
          </a:lstStyle>
          <a:p>
            <a:endParaRPr lang="en-SV"/>
          </a:p>
        </p:txBody>
      </p:sp>
    </p:spTree>
    <p:extLst>
      <p:ext uri="{BB962C8B-B14F-4D97-AF65-F5344CB8AC3E}">
        <p14:creationId xmlns:p14="http://schemas.microsoft.com/office/powerpoint/2010/main" val="370116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A3D8-9D2B-4725-8C43-279066BD5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2476A7-C48F-4B51-A84F-23533DBB92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AB117-E115-42B0-87A3-69A5745D9AA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811B7EB-D07C-44DA-A36B-BF84E4A35687}"/>
              </a:ext>
            </a:extLst>
          </p:cNvPr>
          <p:cNvSpPr>
            <a:spLocks noGrp="1"/>
          </p:cNvSpPr>
          <p:nvPr>
            <p:ph type="ftr" sz="quarter" idx="11"/>
          </p:nvPr>
        </p:nvSpPr>
        <p:spPr/>
        <p:txBody>
          <a:bodyPr/>
          <a:lstStyle/>
          <a:p>
            <a:r>
              <a:rPr lang="en-US"/>
              <a:t>FOR FINANCIAL PROFESSIONAL USE ONLY</a:t>
            </a:r>
            <a:endParaRPr lang="en-US" dirty="0"/>
          </a:p>
        </p:txBody>
      </p:sp>
      <p:sp>
        <p:nvSpPr>
          <p:cNvPr id="6" name="Slide Number Placeholder 5">
            <a:extLst>
              <a:ext uri="{FF2B5EF4-FFF2-40B4-BE49-F238E27FC236}">
                <a16:creationId xmlns:a16="http://schemas.microsoft.com/office/drawing/2014/main" id="{DAFFBE2A-4163-4536-A1E8-CCFEB439F3E6}"/>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376814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8E47-8045-4ED3-A4BD-C2BAEFB63E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5584B-CDFD-49C8-800E-951A138C6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C46BD-04F2-467F-87FD-A61D27FA3F6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8AA3603-F807-4054-B476-3EACEAF179F5}"/>
              </a:ext>
            </a:extLst>
          </p:cNvPr>
          <p:cNvSpPr>
            <a:spLocks noGrp="1"/>
          </p:cNvSpPr>
          <p:nvPr>
            <p:ph type="ftr" sz="quarter" idx="11"/>
          </p:nvPr>
        </p:nvSpPr>
        <p:spPr/>
        <p:txBody>
          <a:bodyPr/>
          <a:lstStyle/>
          <a:p>
            <a:r>
              <a:rPr lang="en-US"/>
              <a:t>FOR FINANCIAL PROFESSIONAL USE ONLY</a:t>
            </a:r>
            <a:endParaRPr lang="en-US" dirty="0"/>
          </a:p>
        </p:txBody>
      </p:sp>
      <p:sp>
        <p:nvSpPr>
          <p:cNvPr id="6" name="Slide Number Placeholder 5">
            <a:extLst>
              <a:ext uri="{FF2B5EF4-FFF2-40B4-BE49-F238E27FC236}">
                <a16:creationId xmlns:a16="http://schemas.microsoft.com/office/drawing/2014/main" id="{3C6F7EE4-4C89-479E-BB83-D4E4463E3895}"/>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32679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CDAD-D18A-490F-802E-203E1A43A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D3E38-A8E9-4FFB-9559-B1D08A056C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103F-1BEF-4E7A-B425-621312D9DF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35ECE4-F532-4845-BF4F-034F1FE3C73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5899E2-5F93-4B51-9F6B-741D5D1EC208}"/>
              </a:ext>
            </a:extLst>
          </p:cNvPr>
          <p:cNvSpPr>
            <a:spLocks noGrp="1"/>
          </p:cNvSpPr>
          <p:nvPr>
            <p:ph type="ftr" sz="quarter" idx="11"/>
          </p:nvPr>
        </p:nvSpPr>
        <p:spPr/>
        <p:txBody>
          <a:bodyPr/>
          <a:lstStyle/>
          <a:p>
            <a:r>
              <a:rPr lang="en-US"/>
              <a:t>FOR FINANCIAL PROFESSIONAL USE ONLY</a:t>
            </a:r>
            <a:endParaRPr lang="en-US" dirty="0"/>
          </a:p>
        </p:txBody>
      </p:sp>
      <p:sp>
        <p:nvSpPr>
          <p:cNvPr id="7" name="Slide Number Placeholder 6">
            <a:extLst>
              <a:ext uri="{FF2B5EF4-FFF2-40B4-BE49-F238E27FC236}">
                <a16:creationId xmlns:a16="http://schemas.microsoft.com/office/drawing/2014/main" id="{20150D3A-F916-43B1-8F03-0507F1BC7031}"/>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185258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ACAB-895B-475B-B167-C6D8039636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B7A554-30A8-403A-BDC1-47C8CE81B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5AE826-F356-4EDC-A451-94CF84F3AB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A4C55-F5C9-4C2B-B1C8-E5A9D984B4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B5411C-F41C-4A72-A178-D5575EC0B9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4302F-25C7-45A4-8F94-98E240194C8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9F58D34-E002-48D4-B268-A8224A3E6C1A}"/>
              </a:ext>
            </a:extLst>
          </p:cNvPr>
          <p:cNvSpPr>
            <a:spLocks noGrp="1"/>
          </p:cNvSpPr>
          <p:nvPr>
            <p:ph type="ftr" sz="quarter" idx="11"/>
          </p:nvPr>
        </p:nvSpPr>
        <p:spPr/>
        <p:txBody>
          <a:bodyPr/>
          <a:lstStyle/>
          <a:p>
            <a:r>
              <a:rPr lang="en-US"/>
              <a:t>FOR FINANCIAL PROFESSIONAL USE ONLY</a:t>
            </a:r>
            <a:endParaRPr lang="en-US" dirty="0"/>
          </a:p>
        </p:txBody>
      </p:sp>
      <p:sp>
        <p:nvSpPr>
          <p:cNvPr id="9" name="Slide Number Placeholder 8">
            <a:extLst>
              <a:ext uri="{FF2B5EF4-FFF2-40B4-BE49-F238E27FC236}">
                <a16:creationId xmlns:a16="http://schemas.microsoft.com/office/drawing/2014/main" id="{65E966B7-57B7-4B3B-928B-72FC5A9DF30F}"/>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177829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5C72-ECFD-4FEC-9192-DF9B4B3A5D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F6970F-FD09-402C-A7CC-D33A1421EA50}"/>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B97F68E-825E-4AAA-BE51-82EC779A895D}"/>
              </a:ext>
            </a:extLst>
          </p:cNvPr>
          <p:cNvSpPr>
            <a:spLocks noGrp="1"/>
          </p:cNvSpPr>
          <p:nvPr>
            <p:ph type="ftr" sz="quarter" idx="11"/>
          </p:nvPr>
        </p:nvSpPr>
        <p:spPr/>
        <p:txBody>
          <a:bodyPr/>
          <a:lstStyle/>
          <a:p>
            <a:r>
              <a:rPr lang="en-US"/>
              <a:t>FOR FINANCIAL PROFESSIONAL USE ONLY</a:t>
            </a:r>
            <a:endParaRPr lang="en-US" dirty="0"/>
          </a:p>
        </p:txBody>
      </p:sp>
      <p:sp>
        <p:nvSpPr>
          <p:cNvPr id="5" name="Slide Number Placeholder 4">
            <a:extLst>
              <a:ext uri="{FF2B5EF4-FFF2-40B4-BE49-F238E27FC236}">
                <a16:creationId xmlns:a16="http://schemas.microsoft.com/office/drawing/2014/main" id="{B7C383A4-13A5-4994-ADC2-B1A12222E73D}"/>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186891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16F5E-3C46-43EB-9312-76C613A693B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01CFB71-6BAB-4FDD-8AED-5FAC0AB2CFDC}"/>
              </a:ext>
            </a:extLst>
          </p:cNvPr>
          <p:cNvSpPr>
            <a:spLocks noGrp="1"/>
          </p:cNvSpPr>
          <p:nvPr>
            <p:ph type="ftr" sz="quarter" idx="11"/>
          </p:nvPr>
        </p:nvSpPr>
        <p:spPr/>
        <p:txBody>
          <a:bodyPr/>
          <a:lstStyle/>
          <a:p>
            <a:r>
              <a:rPr lang="en-US"/>
              <a:t>FOR FINANCIAL PROFESSIONAL USE ONLY</a:t>
            </a:r>
            <a:endParaRPr lang="en-US" dirty="0"/>
          </a:p>
        </p:txBody>
      </p:sp>
      <p:sp>
        <p:nvSpPr>
          <p:cNvPr id="4" name="Slide Number Placeholder 3">
            <a:extLst>
              <a:ext uri="{FF2B5EF4-FFF2-40B4-BE49-F238E27FC236}">
                <a16:creationId xmlns:a16="http://schemas.microsoft.com/office/drawing/2014/main" id="{E72A071C-7E73-466F-A665-4F27969C1186}"/>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402629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1300-67DA-48AD-8189-C7549BF3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A6872D-B658-4A45-A983-D0B1F1E3E7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DD8FF5-B070-4076-9E95-27D74D639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C6589-045B-4FA8-A0EF-E269EF44993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2507C4A-0CD8-4D0C-992B-D0BC9F900651}"/>
              </a:ext>
            </a:extLst>
          </p:cNvPr>
          <p:cNvSpPr>
            <a:spLocks noGrp="1"/>
          </p:cNvSpPr>
          <p:nvPr>
            <p:ph type="ftr" sz="quarter" idx="11"/>
          </p:nvPr>
        </p:nvSpPr>
        <p:spPr/>
        <p:txBody>
          <a:bodyPr/>
          <a:lstStyle/>
          <a:p>
            <a:r>
              <a:rPr lang="en-US"/>
              <a:t>FOR FINANCIAL PROFESSIONAL USE ONLY</a:t>
            </a:r>
            <a:endParaRPr lang="en-US" dirty="0"/>
          </a:p>
        </p:txBody>
      </p:sp>
      <p:sp>
        <p:nvSpPr>
          <p:cNvPr id="7" name="Slide Number Placeholder 6">
            <a:extLst>
              <a:ext uri="{FF2B5EF4-FFF2-40B4-BE49-F238E27FC236}">
                <a16:creationId xmlns:a16="http://schemas.microsoft.com/office/drawing/2014/main" id="{1A9B46AA-FD0E-4988-ABAF-07AC493FD9D8}"/>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4012727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73E2C-3B29-42B6-A4F5-19C695785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1D43C3-14D7-468C-A2AE-1F548977CC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B85AC82-2820-40F1-B9B5-17835045A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1AFCF-27E0-4DC8-9D64-E48CA8325A4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97827BC-CFF5-4E47-86E1-A026915BE1ED}"/>
              </a:ext>
            </a:extLst>
          </p:cNvPr>
          <p:cNvSpPr>
            <a:spLocks noGrp="1"/>
          </p:cNvSpPr>
          <p:nvPr>
            <p:ph type="ftr" sz="quarter" idx="11"/>
          </p:nvPr>
        </p:nvSpPr>
        <p:spPr/>
        <p:txBody>
          <a:bodyPr/>
          <a:lstStyle/>
          <a:p>
            <a:r>
              <a:rPr lang="en-US"/>
              <a:t>FOR FINANCIAL PROFESSIONAL USE ONLY</a:t>
            </a:r>
            <a:endParaRPr lang="en-US" dirty="0"/>
          </a:p>
        </p:txBody>
      </p:sp>
      <p:sp>
        <p:nvSpPr>
          <p:cNvPr id="7" name="Slide Number Placeholder 6">
            <a:extLst>
              <a:ext uri="{FF2B5EF4-FFF2-40B4-BE49-F238E27FC236}">
                <a16:creationId xmlns:a16="http://schemas.microsoft.com/office/drawing/2014/main" id="{F2D4388B-1D1F-4190-B193-DFC9704F3917}"/>
              </a:ext>
            </a:extLst>
          </p:cNvPr>
          <p:cNvSpPr>
            <a:spLocks noGrp="1"/>
          </p:cNvSpPr>
          <p:nvPr>
            <p:ph type="sldNum" sz="quarter" idx="12"/>
          </p:nvPr>
        </p:nvSpPr>
        <p:spPr/>
        <p:txBody>
          <a:bodyPr/>
          <a:lstStyle/>
          <a:p>
            <a:fld id="{FA73D80B-0C53-4F69-8AE3-FAD24310D33C}" type="slidenum">
              <a:rPr lang="en-US" smtClean="0"/>
              <a:t>‹#›</a:t>
            </a:fld>
            <a:endParaRPr lang="en-US" dirty="0"/>
          </a:p>
        </p:txBody>
      </p:sp>
    </p:spTree>
    <p:extLst>
      <p:ext uri="{BB962C8B-B14F-4D97-AF65-F5344CB8AC3E}">
        <p14:creationId xmlns:p14="http://schemas.microsoft.com/office/powerpoint/2010/main" val="2449205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04C2B-7955-4E63-876D-FA642CAA5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7A475-6676-4B8F-BF90-A90687F22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4B6D6-097E-44C4-B057-EECDFBDDA2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FC90004-AFDF-4AF8-8962-5A914CB02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FINANCIAL PROFESSIONAL USE ONLY</a:t>
            </a:r>
            <a:endParaRPr lang="en-US" dirty="0"/>
          </a:p>
        </p:txBody>
      </p:sp>
      <p:sp>
        <p:nvSpPr>
          <p:cNvPr id="6" name="Slide Number Placeholder 5">
            <a:extLst>
              <a:ext uri="{FF2B5EF4-FFF2-40B4-BE49-F238E27FC236}">
                <a16:creationId xmlns:a16="http://schemas.microsoft.com/office/drawing/2014/main" id="{01FC039F-3951-4B62-975A-9F27C047E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3D80B-0C53-4F69-8AE3-FAD24310D33C}" type="slidenum">
              <a:rPr lang="en-US" smtClean="0"/>
              <a:t>‹#›</a:t>
            </a:fld>
            <a:endParaRPr lang="en-US" dirty="0"/>
          </a:p>
        </p:txBody>
      </p:sp>
    </p:spTree>
    <p:extLst>
      <p:ext uri="{BB962C8B-B14F-4D97-AF65-F5344CB8AC3E}">
        <p14:creationId xmlns:p14="http://schemas.microsoft.com/office/powerpoint/2010/main" val="2303607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jp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3.xml"/><Relationship Id="rId11" Type="http://schemas.openxmlformats.org/officeDocument/2006/relationships/comments" Target="../comments/comment2.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image" Target="../media/image3.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g"/><Relationship Id="rId7" Type="http://schemas.openxmlformats.org/officeDocument/2006/relationships/hyperlink" Target="http://www.cerradogroup.or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mailto:aslotwinski@cerradogroup.com" TargetMode="External"/><Relationship Id="rId5" Type="http://schemas.openxmlformats.org/officeDocument/2006/relationships/image" Target="../media/image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www.cerradogroup.or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comments" Target="../comments/comment1.xml"/><Relationship Id="rId5" Type="http://schemas.openxmlformats.org/officeDocument/2006/relationships/image" Target="../media/image15.jp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6.png"/><Relationship Id="rId7" Type="http://schemas.openxmlformats.org/officeDocument/2006/relationships/diagramLayout" Target="../diagrams/layout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image" Target="../media/image5.jp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649584-DD97-4415-8AF2-82062C9C4AE6}"/>
              </a:ext>
            </a:extLst>
          </p:cNvPr>
          <p:cNvSpPr/>
          <p:nvPr/>
        </p:nvSpPr>
        <p:spPr>
          <a:xfrm>
            <a:off x="0" y="149420"/>
            <a:ext cx="12192001" cy="684593"/>
          </a:xfrm>
          <a:prstGeom prst="rect">
            <a:avLst/>
          </a:prstGeom>
          <a:solidFill>
            <a:srgbClr val="3B2D38">
              <a:alpha val="1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6" descr="A picture containing text&#10;&#10;Description automatically generated">
            <a:extLst>
              <a:ext uri="{FF2B5EF4-FFF2-40B4-BE49-F238E27FC236}">
                <a16:creationId xmlns:a16="http://schemas.microsoft.com/office/drawing/2014/main" id="{66A69DA9-9DFA-4D1D-90CF-3EDAFE2B7F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24619" y="5571031"/>
            <a:ext cx="2375404" cy="890777"/>
          </a:xfrm>
          <a:prstGeom prst="rect">
            <a:avLst/>
          </a:prstGeom>
        </p:spPr>
      </p:pic>
      <p:sp>
        <p:nvSpPr>
          <p:cNvPr id="8" name="CuadroTexto 351">
            <a:extLst>
              <a:ext uri="{FF2B5EF4-FFF2-40B4-BE49-F238E27FC236}">
                <a16:creationId xmlns:a16="http://schemas.microsoft.com/office/drawing/2014/main" id="{39970A33-8F32-4986-8096-0D093C5CA024}"/>
              </a:ext>
            </a:extLst>
          </p:cNvPr>
          <p:cNvSpPr txBox="1"/>
          <p:nvPr/>
        </p:nvSpPr>
        <p:spPr>
          <a:xfrm>
            <a:off x="7730836" y="291661"/>
            <a:ext cx="4461164" cy="400110"/>
          </a:xfrm>
          <a:prstGeom prst="rect">
            <a:avLst/>
          </a:prstGeom>
          <a:noFill/>
        </p:spPr>
        <p:txBody>
          <a:bodyPr wrap="square" rtlCol="0">
            <a:spAutoFit/>
          </a:bodyPr>
          <a:lstStyle/>
          <a:p>
            <a:pPr algn="ct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&lt;</a:t>
            </a:r>
            <a:r>
              <a:rPr lang="en-US" sz="2000" b="1" i="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insert date of presentation</a:t>
            </a: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&gt;</a:t>
            </a:r>
          </a:p>
        </p:txBody>
      </p:sp>
      <p:pic>
        <p:nvPicPr>
          <p:cNvPr id="6" name="Picture 5" descr="A tree in a field&#10;&#10;Description automatically generated with medium confidence">
            <a:extLst>
              <a:ext uri="{FF2B5EF4-FFF2-40B4-BE49-F238E27FC236}">
                <a16:creationId xmlns:a16="http://schemas.microsoft.com/office/drawing/2014/main" id="{DB829C75-28EF-4EA8-B952-B78B60B05D2A}"/>
              </a:ext>
            </a:extLst>
          </p:cNvPr>
          <p:cNvPicPr>
            <a:picLocks noChangeAspect="1"/>
          </p:cNvPicPr>
          <p:nvPr/>
        </p:nvPicPr>
        <p:blipFill rotWithShape="1">
          <a:blip r:embed="rId4">
            <a:extLst>
              <a:ext uri="{28A0092B-C50C-407E-A947-70E740481C1C}">
                <a14:useLocalDpi xmlns:a14="http://schemas.microsoft.com/office/drawing/2010/main" val="0"/>
              </a:ext>
            </a:extLst>
          </a:blip>
          <a:srcRect l="8230" t="8377" b="34307"/>
          <a:stretch/>
        </p:blipFill>
        <p:spPr>
          <a:xfrm>
            <a:off x="0" y="10"/>
            <a:ext cx="8509734"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pic>
        <p:nvPicPr>
          <p:cNvPr id="5" name="Picture 4">
            <a:extLst>
              <a:ext uri="{FF2B5EF4-FFF2-40B4-BE49-F238E27FC236}">
                <a16:creationId xmlns:a16="http://schemas.microsoft.com/office/drawing/2014/main" id="{9B4F8BFC-E389-4F4A-B629-C24EFC2CE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9" name="CuadroTexto 351">
            <a:extLst>
              <a:ext uri="{FF2B5EF4-FFF2-40B4-BE49-F238E27FC236}">
                <a16:creationId xmlns:a16="http://schemas.microsoft.com/office/drawing/2014/main" id="{59A04DC8-E245-47A4-B731-688B895073B7}"/>
              </a:ext>
            </a:extLst>
          </p:cNvPr>
          <p:cNvSpPr txBox="1"/>
          <p:nvPr/>
        </p:nvSpPr>
        <p:spPr>
          <a:xfrm>
            <a:off x="8368091" y="1034478"/>
            <a:ext cx="3682264" cy="1015663"/>
          </a:xfrm>
          <a:prstGeom prst="rect">
            <a:avLst/>
          </a:prstGeom>
          <a:noFill/>
        </p:spPr>
        <p:txBody>
          <a:bodyPr wrap="square" rtlCol="0">
            <a:spAutoFit/>
          </a:bodyPr>
          <a:lstStyle/>
          <a:p>
            <a:pPr algn="ctr"/>
            <a:r>
              <a:rPr lang="en-US" sz="3000" b="1" dirty="0">
                <a:latin typeface="Arial" panose="020B0604020202020204" pitchFamily="34" charset="0"/>
                <a:ea typeface="Lato Light" panose="020F0502020204030203" pitchFamily="34" charset="0"/>
                <a:cs typeface="Arial" panose="020B0604020202020204" pitchFamily="34" charset="0"/>
              </a:rPr>
              <a:t>Why Partner with </a:t>
            </a:r>
            <a:br>
              <a:rPr lang="en-US" sz="3000" b="1" dirty="0">
                <a:latin typeface="Arial" panose="020B0604020202020204" pitchFamily="34" charset="0"/>
                <a:ea typeface="Lato Light" panose="020F0502020204030203" pitchFamily="34" charset="0"/>
                <a:cs typeface="Arial" panose="020B0604020202020204" pitchFamily="34" charset="0"/>
              </a:rPr>
            </a:br>
            <a:r>
              <a:rPr lang="en-US" sz="3000" b="1" dirty="0">
                <a:latin typeface="Arial" panose="020B0604020202020204" pitchFamily="34" charset="0"/>
                <a:ea typeface="Lato Light" panose="020F0502020204030203" pitchFamily="34" charset="0"/>
                <a:cs typeface="Arial" panose="020B0604020202020204" pitchFamily="34" charset="0"/>
              </a:rPr>
              <a:t>The Cerrado Group</a:t>
            </a:r>
          </a:p>
        </p:txBody>
      </p:sp>
      <p:sp>
        <p:nvSpPr>
          <p:cNvPr id="10" name="CuadroTexto 351">
            <a:extLst>
              <a:ext uri="{FF2B5EF4-FFF2-40B4-BE49-F238E27FC236}">
                <a16:creationId xmlns:a16="http://schemas.microsoft.com/office/drawing/2014/main" id="{B1615CAE-EF4A-4BBF-BF13-4331D91E9AFF}"/>
              </a:ext>
            </a:extLst>
          </p:cNvPr>
          <p:cNvSpPr txBox="1"/>
          <p:nvPr/>
        </p:nvSpPr>
        <p:spPr>
          <a:xfrm>
            <a:off x="8474310" y="2230660"/>
            <a:ext cx="3611469" cy="400110"/>
          </a:xfrm>
          <a:prstGeom prst="rect">
            <a:avLst/>
          </a:prstGeom>
          <a:noFill/>
        </p:spPr>
        <p:txBody>
          <a:bodyPr wrap="square" rtlCol="0">
            <a:spAutoFit/>
          </a:bodyPr>
          <a:lstStyle/>
          <a:p>
            <a:pPr algn="ctr"/>
            <a:r>
              <a:rPr lang="en-US" sz="2000" dirty="0">
                <a:latin typeface="Arial" panose="020B0604020202020204" pitchFamily="34" charset="0"/>
                <a:ea typeface="Lato Light" panose="020F0502020204030203" pitchFamily="34" charset="0"/>
                <a:cs typeface="Arial" panose="020B0604020202020204" pitchFamily="34" charset="0"/>
              </a:rPr>
              <a:t>Presented by:</a:t>
            </a:r>
          </a:p>
        </p:txBody>
      </p:sp>
      <p:sp>
        <p:nvSpPr>
          <p:cNvPr id="11" name="CuadroTexto 351">
            <a:extLst>
              <a:ext uri="{FF2B5EF4-FFF2-40B4-BE49-F238E27FC236}">
                <a16:creationId xmlns:a16="http://schemas.microsoft.com/office/drawing/2014/main" id="{6DCC6138-EF1C-4D6D-81EF-7C99F5AB7F90}"/>
              </a:ext>
            </a:extLst>
          </p:cNvPr>
          <p:cNvSpPr txBox="1"/>
          <p:nvPr/>
        </p:nvSpPr>
        <p:spPr>
          <a:xfrm>
            <a:off x="8474310" y="2842280"/>
            <a:ext cx="3608372" cy="1015663"/>
          </a:xfrm>
          <a:prstGeom prst="rect">
            <a:avLst/>
          </a:prstGeom>
          <a:noFill/>
        </p:spPr>
        <p:txBody>
          <a:bodyPr wrap="square" rtlCol="0">
            <a:spAutoFit/>
          </a:bodyPr>
          <a:lstStyle/>
          <a:p>
            <a:pPr algn="ctr"/>
            <a:r>
              <a:rPr lang="en-US" sz="2000" dirty="0">
                <a:latin typeface="Arial" panose="020B0604020202020204" pitchFamily="34" charset="0"/>
                <a:ea typeface="Lato Light" panose="020F0502020204030203" pitchFamily="34" charset="0"/>
                <a:cs typeface="Arial" panose="020B0604020202020204" pitchFamily="34" charset="0"/>
              </a:rPr>
              <a:t>&lt;</a:t>
            </a:r>
            <a:r>
              <a:rPr lang="en-US" sz="2000" b="1" i="1" dirty="0">
                <a:latin typeface="Arial" panose="020B0604020202020204" pitchFamily="34" charset="0"/>
                <a:ea typeface="Lato Light" panose="020F0502020204030203" pitchFamily="34" charset="0"/>
                <a:cs typeface="Arial" panose="020B0604020202020204" pitchFamily="34" charset="0"/>
              </a:rPr>
              <a:t>insert name, title, and affiliated company name of TCG</a:t>
            </a:r>
            <a:r>
              <a:rPr lang="en-US" sz="2000" dirty="0">
                <a:latin typeface="Arial" panose="020B0604020202020204" pitchFamily="34" charset="0"/>
                <a:ea typeface="Lato Light" panose="020F0502020204030203" pitchFamily="34" charset="0"/>
                <a:cs typeface="Arial" panose="020B0604020202020204" pitchFamily="34" charset="0"/>
              </a:rPr>
              <a:t>&gt;</a:t>
            </a:r>
          </a:p>
        </p:txBody>
      </p:sp>
      <p:sp>
        <p:nvSpPr>
          <p:cNvPr id="12" name="CuadroTexto 351">
            <a:extLst>
              <a:ext uri="{FF2B5EF4-FFF2-40B4-BE49-F238E27FC236}">
                <a16:creationId xmlns:a16="http://schemas.microsoft.com/office/drawing/2014/main" id="{C7CECC44-474F-4E0B-A86E-C9D3BC5E5AA9}"/>
              </a:ext>
            </a:extLst>
          </p:cNvPr>
          <p:cNvSpPr txBox="1"/>
          <p:nvPr/>
        </p:nvSpPr>
        <p:spPr>
          <a:xfrm>
            <a:off x="8441983" y="4187713"/>
            <a:ext cx="3608372" cy="1015663"/>
          </a:xfrm>
          <a:prstGeom prst="rect">
            <a:avLst/>
          </a:prstGeom>
          <a:noFill/>
        </p:spPr>
        <p:txBody>
          <a:bodyPr wrap="square" rtlCol="0">
            <a:spAutoFit/>
          </a:bodyPr>
          <a:lstStyle/>
          <a:p>
            <a:pPr algn="ctr"/>
            <a:r>
              <a:rPr lang="en-US" sz="2000" dirty="0">
                <a:latin typeface="Arial" panose="020B0604020202020204" pitchFamily="34" charset="0"/>
                <a:ea typeface="Lato Light" panose="020F0502020204030203" pitchFamily="34" charset="0"/>
                <a:cs typeface="Arial" panose="020B0604020202020204" pitchFamily="34" charset="0"/>
              </a:rPr>
              <a:t>Ann Slotwinski</a:t>
            </a:r>
            <a:br>
              <a:rPr lang="en-US" sz="2000" dirty="0">
                <a:latin typeface="Arial" panose="020B0604020202020204" pitchFamily="34" charset="0"/>
                <a:ea typeface="Lato Light" panose="020F0502020204030203" pitchFamily="34" charset="0"/>
                <a:cs typeface="Arial" panose="020B0604020202020204" pitchFamily="34" charset="0"/>
              </a:rPr>
            </a:br>
            <a:r>
              <a:rPr lang="en-US" sz="2000" dirty="0">
                <a:latin typeface="Arial" panose="020B0604020202020204" pitchFamily="34" charset="0"/>
                <a:ea typeface="Lato Light" panose="020F0502020204030203" pitchFamily="34" charset="0"/>
                <a:cs typeface="Arial" panose="020B0604020202020204" pitchFamily="34" charset="0"/>
              </a:rPr>
              <a:t>Executive Director</a:t>
            </a:r>
            <a:br>
              <a:rPr lang="en-US" sz="2000" dirty="0">
                <a:latin typeface="Arial" panose="020B0604020202020204" pitchFamily="34" charset="0"/>
                <a:ea typeface="Lato Light" panose="020F0502020204030203" pitchFamily="34" charset="0"/>
                <a:cs typeface="Arial" panose="020B0604020202020204" pitchFamily="34" charset="0"/>
              </a:rPr>
            </a:br>
            <a:r>
              <a:rPr lang="en-US" sz="2000" dirty="0">
                <a:latin typeface="Arial" panose="020B0604020202020204" pitchFamily="34" charset="0"/>
                <a:ea typeface="Lato Light" panose="020F0502020204030203" pitchFamily="34" charset="0"/>
                <a:cs typeface="Arial" panose="020B0604020202020204" pitchFamily="34" charset="0"/>
              </a:rPr>
              <a:t>The Cerrado Group</a:t>
            </a:r>
          </a:p>
        </p:txBody>
      </p:sp>
    </p:spTree>
    <p:extLst>
      <p:ext uri="{BB962C8B-B14F-4D97-AF65-F5344CB8AC3E}">
        <p14:creationId xmlns:p14="http://schemas.microsoft.com/office/powerpoint/2010/main" val="127205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grpSp>
        <p:nvGrpSpPr>
          <p:cNvPr id="33" name="Group 32">
            <a:extLst>
              <a:ext uri="{FF2B5EF4-FFF2-40B4-BE49-F238E27FC236}">
                <a16:creationId xmlns:a16="http://schemas.microsoft.com/office/drawing/2014/main" id="{825D4059-2824-4565-B304-1EF22F4962CD}"/>
              </a:ext>
            </a:extLst>
          </p:cNvPr>
          <p:cNvGrpSpPr/>
          <p:nvPr/>
        </p:nvGrpSpPr>
        <p:grpSpPr>
          <a:xfrm>
            <a:off x="-32780" y="389624"/>
            <a:ext cx="8033780" cy="1138773"/>
            <a:chOff x="2302252" y="434961"/>
            <a:chExt cx="9800883" cy="1022855"/>
          </a:xfrm>
        </p:grpSpPr>
        <p:sp>
          <p:nvSpPr>
            <p:cNvPr id="34" name="CuadroTexto 350">
              <a:extLst>
                <a:ext uri="{FF2B5EF4-FFF2-40B4-BE49-F238E27FC236}">
                  <a16:creationId xmlns:a16="http://schemas.microsoft.com/office/drawing/2014/main" id="{1E1E2707-6E70-42B7-8F0A-B95A8D78F35D}"/>
                </a:ext>
              </a:extLst>
            </p:cNvPr>
            <p:cNvSpPr txBox="1"/>
            <p:nvPr/>
          </p:nvSpPr>
          <p:spPr>
            <a:xfrm>
              <a:off x="2302252" y="434961"/>
              <a:ext cx="9719480" cy="6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Nova Cond" panose="020B0506020202020204" pitchFamily="34" charset="0"/>
                  <a:ea typeface="Lato Heavy" charset="0"/>
                  <a:cs typeface="Poppins" pitchFamily="2" charset="77"/>
                </a:rPr>
                <a:t>SOLO-K Mega-Roth In action</a:t>
              </a:r>
            </a:p>
          </p:txBody>
        </p:sp>
        <p:sp>
          <p:nvSpPr>
            <p:cNvPr id="35" name="CuadroTexto 351">
              <a:extLst>
                <a:ext uri="{FF2B5EF4-FFF2-40B4-BE49-F238E27FC236}">
                  <a16:creationId xmlns:a16="http://schemas.microsoft.com/office/drawing/2014/main" id="{0527787B-9928-465E-8613-25CCF03E74E6}"/>
                </a:ext>
              </a:extLst>
            </p:cNvPr>
            <p:cNvSpPr txBox="1"/>
            <p:nvPr/>
          </p:nvSpPr>
          <p:spPr>
            <a:xfrm>
              <a:off x="2367354" y="1126079"/>
              <a:ext cx="9735781" cy="331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rPr>
                <a:t>-</a:t>
              </a:r>
            </a:p>
          </p:txBody>
        </p:sp>
      </p:gr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graphicFrame>
        <p:nvGraphicFramePr>
          <p:cNvPr id="3" name="Diagram 2">
            <a:extLst>
              <a:ext uri="{FF2B5EF4-FFF2-40B4-BE49-F238E27FC236}">
                <a16:creationId xmlns:a16="http://schemas.microsoft.com/office/drawing/2014/main" id="{AF974183-844A-4613-B2D3-144AA1FA35BE}"/>
              </a:ext>
            </a:extLst>
          </p:cNvPr>
          <p:cNvGraphicFramePr/>
          <p:nvPr/>
        </p:nvGraphicFramePr>
        <p:xfrm>
          <a:off x="457206" y="1351771"/>
          <a:ext cx="7861294" cy="51369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a:extLst>
              <a:ext uri="{FF2B5EF4-FFF2-40B4-BE49-F238E27FC236}">
                <a16:creationId xmlns:a16="http://schemas.microsoft.com/office/drawing/2014/main" id="{58500DC7-0AE3-4A44-804A-F6B0419804D4}"/>
              </a:ext>
            </a:extLst>
          </p:cNvPr>
          <p:cNvSpPr txBox="1"/>
          <p:nvPr/>
        </p:nvSpPr>
        <p:spPr>
          <a:xfrm>
            <a:off x="6502391" y="482641"/>
            <a:ext cx="5422901" cy="307777"/>
          </a:xfrm>
          <a:prstGeom prst="rect">
            <a:avLst/>
          </a:prstGeom>
          <a:noFill/>
        </p:spPr>
        <p:txBody>
          <a:bodyPr wrap="square">
            <a:spAutoFit/>
          </a:bodyPr>
          <a:lstStyle/>
          <a:p>
            <a:pPr marL="40005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FFF50A1B-D90D-43FF-BB39-7AB1702BD959}"/>
              </a:ext>
            </a:extLst>
          </p:cNvPr>
          <p:cNvSpPr txBox="1"/>
          <p:nvPr/>
        </p:nvSpPr>
        <p:spPr>
          <a:xfrm>
            <a:off x="6749541" y="2303616"/>
            <a:ext cx="5422901" cy="307777"/>
          </a:xfrm>
          <a:prstGeom prst="rect">
            <a:avLst/>
          </a:prstGeom>
          <a:noFill/>
        </p:spPr>
        <p:txBody>
          <a:bodyPr wrap="square">
            <a:spAutoFit/>
          </a:bodyPr>
          <a:lstStyle/>
          <a:p>
            <a:pPr marL="40005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95B81FA-7A95-4E1F-A19A-3A031F2CF948}"/>
              </a:ext>
            </a:extLst>
          </p:cNvPr>
          <p:cNvSpPr txBox="1"/>
          <p:nvPr/>
        </p:nvSpPr>
        <p:spPr>
          <a:xfrm>
            <a:off x="6769099" y="3259657"/>
            <a:ext cx="5422901" cy="307777"/>
          </a:xfrm>
          <a:prstGeom prst="rect">
            <a:avLst/>
          </a:prstGeom>
          <a:noFill/>
        </p:spPr>
        <p:txBody>
          <a:bodyPr wrap="square">
            <a:spAutoFit/>
          </a:bodyPr>
          <a:lstStyle/>
          <a:p>
            <a:pPr marL="40005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1D359FBF-9812-4444-A360-76DD95DC65C5}"/>
              </a:ext>
            </a:extLst>
          </p:cNvPr>
          <p:cNvSpPr txBox="1"/>
          <p:nvPr/>
        </p:nvSpPr>
        <p:spPr>
          <a:xfrm>
            <a:off x="6889835" y="4083157"/>
            <a:ext cx="5422901" cy="307777"/>
          </a:xfrm>
          <a:prstGeom prst="rect">
            <a:avLst/>
          </a:prstGeom>
          <a:noFill/>
        </p:spPr>
        <p:txBody>
          <a:bodyPr wrap="square">
            <a:spAutoFit/>
          </a:bodyPr>
          <a:lstStyle/>
          <a:p>
            <a:pPr marL="40005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2B4A6E37-7D84-403A-B01D-E1A6F6BF3AC2}"/>
              </a:ext>
            </a:extLst>
          </p:cNvPr>
          <p:cNvPicPr>
            <a:picLocks noChangeAspect="1"/>
          </p:cNvPicPr>
          <p:nvPr/>
        </p:nvPicPr>
        <p:blipFill>
          <a:blip r:embed="rId10"/>
          <a:stretch>
            <a:fillRect/>
          </a:stretch>
        </p:blipFill>
        <p:spPr>
          <a:xfrm>
            <a:off x="8001000" y="1208432"/>
            <a:ext cx="3993405" cy="2704528"/>
          </a:xfrm>
          <a:prstGeom prst="rect">
            <a:avLst/>
          </a:prstGeom>
        </p:spPr>
      </p:pic>
      <p:sp>
        <p:nvSpPr>
          <p:cNvPr id="2" name="Footer Placeholder 1">
            <a:extLst>
              <a:ext uri="{FF2B5EF4-FFF2-40B4-BE49-F238E27FC236}">
                <a16:creationId xmlns:a16="http://schemas.microsoft.com/office/drawing/2014/main" id="{66D71DB2-511C-4A3B-A444-245A8269BC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 FINANCIAL PROFESSIONAL USE ONLY</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99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grpSp>
        <p:nvGrpSpPr>
          <p:cNvPr id="33" name="Group 32">
            <a:extLst>
              <a:ext uri="{FF2B5EF4-FFF2-40B4-BE49-F238E27FC236}">
                <a16:creationId xmlns:a16="http://schemas.microsoft.com/office/drawing/2014/main" id="{825D4059-2824-4565-B304-1EF22F4962CD}"/>
              </a:ext>
            </a:extLst>
          </p:cNvPr>
          <p:cNvGrpSpPr/>
          <p:nvPr/>
        </p:nvGrpSpPr>
        <p:grpSpPr>
          <a:xfrm>
            <a:off x="-10208" y="389624"/>
            <a:ext cx="12192001" cy="1138774"/>
            <a:chOff x="2367354" y="434961"/>
            <a:chExt cx="9735781" cy="1022855"/>
          </a:xfrm>
        </p:grpSpPr>
        <p:sp>
          <p:nvSpPr>
            <p:cNvPr id="34" name="CuadroTexto 350">
              <a:extLst>
                <a:ext uri="{FF2B5EF4-FFF2-40B4-BE49-F238E27FC236}">
                  <a16:creationId xmlns:a16="http://schemas.microsoft.com/office/drawing/2014/main" id="{1E1E2707-6E70-42B7-8F0A-B95A8D78F35D}"/>
                </a:ext>
              </a:extLst>
            </p:cNvPr>
            <p:cNvSpPr txBox="1"/>
            <p:nvPr/>
          </p:nvSpPr>
          <p:spPr>
            <a:xfrm>
              <a:off x="2375506" y="434961"/>
              <a:ext cx="9719479" cy="691118"/>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Questions To Ask Your Clients</a:t>
              </a:r>
            </a:p>
          </p:txBody>
        </p:sp>
        <p:sp>
          <p:nvSpPr>
            <p:cNvPr id="35" name="CuadroTexto 351">
              <a:extLst>
                <a:ext uri="{FF2B5EF4-FFF2-40B4-BE49-F238E27FC236}">
                  <a16:creationId xmlns:a16="http://schemas.microsoft.com/office/drawing/2014/main" id="{0527787B-9928-465E-8613-25CCF03E74E6}"/>
                </a:ext>
              </a:extLst>
            </p:cNvPr>
            <p:cNvSpPr txBox="1"/>
            <p:nvPr/>
          </p:nvSpPr>
          <p:spPr>
            <a:xfrm>
              <a:off x="2367354" y="1126079"/>
              <a:ext cx="9735781" cy="331737"/>
            </a:xfrm>
            <a:prstGeom prst="rect">
              <a:avLst/>
            </a:prstGeom>
            <a:noFill/>
          </p:spPr>
          <p:txBody>
            <a:bodyPr wrap="square" rtlCol="0">
              <a:spAutoFit/>
            </a:bodyPr>
            <a:lstStyle/>
            <a:p>
              <a:pPr algn="ctr"/>
              <a:r>
                <a:rPr lang="en-US" dirty="0">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rPr>
                <a:t>Roth 401 (k)</a:t>
              </a:r>
            </a:p>
          </p:txBody>
        </p:sp>
      </p:grpSp>
      <p:sp>
        <p:nvSpPr>
          <p:cNvPr id="12" name="CuadroTexto 351">
            <a:extLst>
              <a:ext uri="{FF2B5EF4-FFF2-40B4-BE49-F238E27FC236}">
                <a16:creationId xmlns:a16="http://schemas.microsoft.com/office/drawing/2014/main" id="{06C2E348-B5ED-4C31-AD76-2B4E3E7F3870}"/>
              </a:ext>
            </a:extLst>
          </p:cNvPr>
          <p:cNvSpPr txBox="1"/>
          <p:nvPr/>
        </p:nvSpPr>
        <p:spPr>
          <a:xfrm>
            <a:off x="787399" y="1699605"/>
            <a:ext cx="10617200" cy="5478423"/>
          </a:xfrm>
          <a:prstGeom prst="rect">
            <a:avLst/>
          </a:prstGeom>
          <a:noFill/>
        </p:spPr>
        <p:txBody>
          <a:bodyPr wrap="square" rtlCol="0">
            <a:spAutoFit/>
          </a:bodyPr>
          <a:lstStyle/>
          <a:p>
            <a:pPr marL="457200" indent="-457200">
              <a:spcBef>
                <a:spcPts val="600"/>
              </a:spcBef>
              <a:spcAft>
                <a:spcPts val="600"/>
              </a:spcAft>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Are you aware of the various personal and financial advantages provided in accumulating retirement assets post tax?</a:t>
            </a:r>
          </a:p>
          <a:p>
            <a:pPr marL="457200" indent="-457200">
              <a:spcBef>
                <a:spcPts val="1800"/>
              </a:spcBef>
              <a:spcAft>
                <a:spcPts val="600"/>
              </a:spcAft>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In your current 401k Plan, are employees allowed to elect ROTH salary deferral contributions.</a:t>
            </a:r>
          </a:p>
          <a:p>
            <a:pPr marL="457200" indent="-457200">
              <a:spcBef>
                <a:spcPts val="1800"/>
              </a:spcBef>
              <a:spcAft>
                <a:spcPts val="600"/>
              </a:spcAft>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In your current 401k Plan, do employees have the ability for in plan ROTH conversions and transfers.</a:t>
            </a:r>
          </a:p>
          <a:p>
            <a:pPr marL="457200" indent="-457200">
              <a:spcBef>
                <a:spcPts val="1800"/>
              </a:spcBef>
              <a:spcAft>
                <a:spcPts val="600"/>
              </a:spcAft>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Are you aware of changes that have recently been passed regarding higher paid employees treatment of catch-up deferrals and how they may impact your plan? </a:t>
            </a:r>
          </a:p>
          <a:p>
            <a:pPr marL="406400">
              <a:spcBef>
                <a:spcPts val="600"/>
              </a:spcBef>
              <a:spcAft>
                <a:spcPts val="600"/>
              </a:spcAft>
            </a:pPr>
            <a:r>
              <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Would you like to set up an appointment to allow me to show you the opportunity to go over these changes and show you how to implement them in your plan? </a:t>
            </a:r>
          </a:p>
          <a:p>
            <a:pPr marL="406400">
              <a:spcBef>
                <a:spcPts val="600"/>
              </a:spcBef>
              <a:spcAft>
                <a:spcPts val="600"/>
              </a:spcAft>
            </a:pPr>
            <a:endPar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406400">
              <a:spcBef>
                <a:spcPts val="600"/>
              </a:spcBef>
              <a:spcAft>
                <a:spcPts val="600"/>
              </a:spcAft>
            </a:pPr>
            <a:endPar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406400">
              <a:spcBef>
                <a:spcPts val="600"/>
              </a:spcBef>
              <a:spcAft>
                <a:spcPts val="600"/>
              </a:spcAft>
            </a:pPr>
            <a:endPar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2" name="Footer Placeholder 1">
            <a:extLst>
              <a:ext uri="{FF2B5EF4-FFF2-40B4-BE49-F238E27FC236}">
                <a16:creationId xmlns:a16="http://schemas.microsoft.com/office/drawing/2014/main" id="{06B9003A-3E9D-4791-933B-C3A294F32111}"/>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315997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ontent Placeholder 2">
            <a:extLst>
              <a:ext uri="{FF2B5EF4-FFF2-40B4-BE49-F238E27FC236}">
                <a16:creationId xmlns:a16="http://schemas.microsoft.com/office/drawing/2014/main" id="{6276A4EC-773D-4315-8529-0A7EE43EE7D0}"/>
              </a:ext>
            </a:extLst>
          </p:cNvPr>
          <p:cNvSpPr>
            <a:spLocks noGrp="1"/>
          </p:cNvSpPr>
          <p:nvPr>
            <p:ph idx="1"/>
          </p:nvPr>
        </p:nvSpPr>
        <p:spPr>
          <a:xfrm>
            <a:off x="5379012" y="713232"/>
            <a:ext cx="6224335" cy="5431536"/>
          </a:xfrm>
        </p:spPr>
        <p:txBody>
          <a:bodyPr anchor="ctr">
            <a:normAutofit/>
          </a:bodyPr>
          <a:lstStyle/>
          <a:p>
            <a:pPr marL="0" indent="0">
              <a:buNone/>
            </a:pPr>
            <a:r>
              <a:rPr lang="en-US" sz="2000" b="1" dirty="0">
                <a:latin typeface="Arial" panose="020B0604020202020204" pitchFamily="34" charset="0"/>
                <a:cs typeface="Arial" panose="020B0604020202020204" pitchFamily="34" charset="0"/>
              </a:rPr>
              <a:t>Business Owners are looking for solutions to key questions;</a:t>
            </a:r>
          </a:p>
          <a:p>
            <a:pPr marL="0" indent="0">
              <a:buNone/>
            </a:pPr>
            <a:endParaRPr lang="en-US" sz="2000" b="1" dirty="0">
              <a:latin typeface="Arial" panose="020B0604020202020204" pitchFamily="34" charset="0"/>
              <a:cs typeface="Arial" panose="020B0604020202020204" pitchFamily="34" charset="0"/>
            </a:endParaRPr>
          </a:p>
          <a:p>
            <a:pPr marL="514350" indent="-514350">
              <a:buFont typeface="+mj-lt"/>
              <a:buAutoNum type="arabicPeriod"/>
            </a:pPr>
            <a:r>
              <a:rPr lang="en-US" sz="2000" dirty="0">
                <a:latin typeface="Arial" panose="020B0604020202020204" pitchFamily="34" charset="0"/>
                <a:cs typeface="Arial" panose="020B0604020202020204" pitchFamily="34" charset="0"/>
              </a:rPr>
              <a:t>How do I reduce my personal/corporate tax liability?</a:t>
            </a:r>
          </a:p>
          <a:p>
            <a:pPr marL="514350" indent="-514350">
              <a:buFont typeface="+mj-lt"/>
              <a:buAutoNum type="arabicPeriod"/>
            </a:pPr>
            <a:r>
              <a:rPr lang="en-US" sz="2000" dirty="0">
                <a:latin typeface="Arial" panose="020B0604020202020204" pitchFamily="34" charset="0"/>
                <a:cs typeface="Arial" panose="020B0604020202020204" pitchFamily="34" charset="0"/>
              </a:rPr>
              <a:t>How do I increase my personal net worth? </a:t>
            </a:r>
          </a:p>
          <a:p>
            <a:pPr marL="514350" indent="-514350">
              <a:buFont typeface="+mj-lt"/>
              <a:buAutoNum type="arabicPeriod"/>
            </a:pPr>
            <a:r>
              <a:rPr lang="en-US" sz="2000" dirty="0">
                <a:latin typeface="Arial" panose="020B0604020202020204" pitchFamily="34" charset="0"/>
                <a:cs typeface="Arial" panose="020B0604020202020204" pitchFamily="34" charset="0"/>
              </a:rPr>
              <a:t>How do I attract/retain key employees?</a:t>
            </a:r>
          </a:p>
          <a:p>
            <a:pPr marL="514350" indent="-514350">
              <a:buFont typeface="+mj-lt"/>
              <a:buAutoNum type="arabicPeriod"/>
            </a:pPr>
            <a:r>
              <a:rPr lang="en-US" sz="2000" dirty="0">
                <a:latin typeface="Arial" panose="020B0604020202020204" pitchFamily="34" charset="0"/>
                <a:cs typeface="Arial" panose="020B0604020202020204" pitchFamily="34" charset="0"/>
              </a:rPr>
              <a:t>How do I create a meaningful employee benefit that is cost effective, minimally burdensome and with very little personal liability?</a:t>
            </a:r>
          </a:p>
          <a:p>
            <a:pPr marL="514350" indent="-514350">
              <a:buFont typeface="+mj-lt"/>
              <a:buAutoNum type="arabicPeriod"/>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Having the right retirement plan in place can be the  strategic solution that addresses all of these questions! </a:t>
            </a:r>
          </a:p>
        </p:txBody>
      </p:sp>
      <p:grpSp>
        <p:nvGrpSpPr>
          <p:cNvPr id="42" name="Group 41">
            <a:extLst>
              <a:ext uri="{FF2B5EF4-FFF2-40B4-BE49-F238E27FC236}">
                <a16:creationId xmlns:a16="http://schemas.microsoft.com/office/drawing/2014/main" id="{2B8ECD2A-D497-4D26-A64F-DD597AF5E782}"/>
              </a:ext>
            </a:extLst>
          </p:cNvPr>
          <p:cNvGrpSpPr/>
          <p:nvPr/>
        </p:nvGrpSpPr>
        <p:grpSpPr>
          <a:xfrm>
            <a:off x="-1" y="-1060"/>
            <a:ext cx="12198096" cy="213058"/>
            <a:chOff x="-1" y="-1060"/>
            <a:chExt cx="12198096" cy="275323"/>
          </a:xfrm>
        </p:grpSpPr>
        <p:sp>
          <p:nvSpPr>
            <p:cNvPr id="48" name="Rectangle 47">
              <a:extLst>
                <a:ext uri="{FF2B5EF4-FFF2-40B4-BE49-F238E27FC236}">
                  <a16:creationId xmlns:a16="http://schemas.microsoft.com/office/drawing/2014/main" id="{CF8E5F75-699D-47D2-90B5-9D9DD86016F5}"/>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E97357A1-B11E-4B0F-B5E8-2F64DDC0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sp>
        <p:nvSpPr>
          <p:cNvPr id="60" name="CuadroTexto 350">
            <a:extLst>
              <a:ext uri="{FF2B5EF4-FFF2-40B4-BE49-F238E27FC236}">
                <a16:creationId xmlns:a16="http://schemas.microsoft.com/office/drawing/2014/main" id="{A0291CC9-0D21-4638-AE20-87426F7A82D2}"/>
              </a:ext>
            </a:extLst>
          </p:cNvPr>
          <p:cNvSpPr txBox="1"/>
          <p:nvPr/>
        </p:nvSpPr>
        <p:spPr>
          <a:xfrm>
            <a:off x="455715" y="1794054"/>
            <a:ext cx="3832504" cy="2585323"/>
          </a:xfrm>
          <a:prstGeom prst="rect">
            <a:avLst/>
          </a:prstGeom>
          <a:noFill/>
        </p:spPr>
        <p:txBody>
          <a:bodyPr wrap="square" rtlCol="0">
            <a:spAutoFit/>
          </a:bodyPr>
          <a:lstStyle/>
          <a:p>
            <a:r>
              <a:rPr lang="en-US" sz="5400" b="1" dirty="0">
                <a:solidFill>
                  <a:schemeClr val="tx2"/>
                </a:solidFill>
                <a:latin typeface="Arial Nova Cond" panose="020B0506020202020204" pitchFamily="34" charset="0"/>
                <a:ea typeface="Lato Heavy" charset="0"/>
                <a:cs typeface="Poppins" pitchFamily="2" charset="77"/>
              </a:rPr>
              <a:t>The Power of the Right Plan</a:t>
            </a:r>
          </a:p>
        </p:txBody>
      </p:sp>
      <p:pic>
        <p:nvPicPr>
          <p:cNvPr id="63" name="Picture 62">
            <a:extLst>
              <a:ext uri="{FF2B5EF4-FFF2-40B4-BE49-F238E27FC236}">
                <a16:creationId xmlns:a16="http://schemas.microsoft.com/office/drawing/2014/main" id="{426251B9-3089-4384-B996-473669CC8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2" name="Footer Placeholder 1">
            <a:extLst>
              <a:ext uri="{FF2B5EF4-FFF2-40B4-BE49-F238E27FC236}">
                <a16:creationId xmlns:a16="http://schemas.microsoft.com/office/drawing/2014/main" id="{3A093CF6-4EEF-4922-A6EE-C3C5E0DE0E6C}"/>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70756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sp>
        <p:nvSpPr>
          <p:cNvPr id="34" name="CuadroTexto 350">
            <a:extLst>
              <a:ext uri="{FF2B5EF4-FFF2-40B4-BE49-F238E27FC236}">
                <a16:creationId xmlns:a16="http://schemas.microsoft.com/office/drawing/2014/main" id="{1E1E2707-6E70-42B7-8F0A-B95A8D78F35D}"/>
              </a:ext>
            </a:extLst>
          </p:cNvPr>
          <p:cNvSpPr txBox="1"/>
          <p:nvPr/>
        </p:nvSpPr>
        <p:spPr>
          <a:xfrm>
            <a:off x="1" y="389624"/>
            <a:ext cx="12171586" cy="769442"/>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SIMPLE vs. 401(k) Profit Sharing Plans</a:t>
            </a: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graphicFrame>
        <p:nvGraphicFramePr>
          <p:cNvPr id="15" name="Object 14">
            <a:extLst>
              <a:ext uri="{FF2B5EF4-FFF2-40B4-BE49-F238E27FC236}">
                <a16:creationId xmlns:a16="http://schemas.microsoft.com/office/drawing/2014/main" id="{58181A24-F040-453E-BD51-085D4C7952F3}"/>
              </a:ext>
            </a:extLst>
          </p:cNvPr>
          <p:cNvGraphicFramePr>
            <a:graphicFrameLocks noChangeAspect="1"/>
          </p:cNvGraphicFramePr>
          <p:nvPr>
            <p:extLst>
              <p:ext uri="{D42A27DB-BD31-4B8C-83A1-F6EECF244321}">
                <p14:modId xmlns:p14="http://schemas.microsoft.com/office/powerpoint/2010/main" val="907576534"/>
              </p:ext>
            </p:extLst>
          </p:nvPr>
        </p:nvGraphicFramePr>
        <p:xfrm>
          <a:off x="1671814" y="1496338"/>
          <a:ext cx="8848372" cy="4795446"/>
        </p:xfrm>
        <a:graphic>
          <a:graphicData uri="http://schemas.openxmlformats.org/presentationml/2006/ole">
            <mc:AlternateContent xmlns:mc="http://schemas.openxmlformats.org/markup-compatibility/2006">
              <mc:Choice xmlns:v="urn:schemas-microsoft-com:vml" Requires="v">
                <p:oleObj name="Worksheet" r:id="rId5" imgW="8172494" imgH="4429072" progId="Excel.Sheet.12">
                  <p:embed/>
                </p:oleObj>
              </mc:Choice>
              <mc:Fallback>
                <p:oleObj name="Worksheet" r:id="rId5" imgW="8172494" imgH="4429072" progId="Excel.Sheet.12">
                  <p:embed/>
                  <p:pic>
                    <p:nvPicPr>
                      <p:cNvPr id="15" name="Object 14">
                        <a:extLst>
                          <a:ext uri="{FF2B5EF4-FFF2-40B4-BE49-F238E27FC236}">
                            <a16:creationId xmlns:a16="http://schemas.microsoft.com/office/drawing/2014/main" id="{58181A24-F040-453E-BD51-085D4C7952F3}"/>
                          </a:ext>
                        </a:extLst>
                      </p:cNvPr>
                      <p:cNvPicPr/>
                      <p:nvPr/>
                    </p:nvPicPr>
                    <p:blipFill>
                      <a:blip r:embed="rId6"/>
                      <a:stretch>
                        <a:fillRect/>
                      </a:stretch>
                    </p:blipFill>
                    <p:spPr>
                      <a:xfrm>
                        <a:off x="1671814" y="1496338"/>
                        <a:ext cx="8848372" cy="4795446"/>
                      </a:xfrm>
                      <a:prstGeom prst="rect">
                        <a:avLst/>
                      </a:prstGeom>
                    </p:spPr>
                  </p:pic>
                </p:oleObj>
              </mc:Fallback>
            </mc:AlternateContent>
          </a:graphicData>
        </a:graphic>
      </p:graphicFrame>
    </p:spTree>
    <p:extLst>
      <p:ext uri="{BB962C8B-B14F-4D97-AF65-F5344CB8AC3E}">
        <p14:creationId xmlns:p14="http://schemas.microsoft.com/office/powerpoint/2010/main" val="1770970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86DAF3AF-0B0F-4D4C-B976-92BEFD48CB4F}"/>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1" name="CuadroTexto 350">
            <a:extLst>
              <a:ext uri="{FF2B5EF4-FFF2-40B4-BE49-F238E27FC236}">
                <a16:creationId xmlns:a16="http://schemas.microsoft.com/office/drawing/2014/main" id="{0EF3BCAC-E1B2-437B-8F68-3179B30975D2}"/>
              </a:ext>
            </a:extLst>
          </p:cNvPr>
          <p:cNvSpPr txBox="1"/>
          <p:nvPr/>
        </p:nvSpPr>
        <p:spPr>
          <a:xfrm>
            <a:off x="0" y="4730919"/>
            <a:ext cx="12192000" cy="1015663"/>
          </a:xfrm>
          <a:prstGeom prst="rect">
            <a:avLst/>
          </a:prstGeom>
          <a:solidFill>
            <a:schemeClr val="bg1">
              <a:lumMod val="95000"/>
              <a:alpha val="56000"/>
            </a:schemeClr>
          </a:solid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latin typeface="Arial Nova Cond" panose="020B0506020202020204" pitchFamily="34" charset="0"/>
                <a:ea typeface="Lato Heavy" charset="0"/>
                <a:cs typeface="Poppins" pitchFamily="2" charset="77"/>
              </a:rPr>
              <a:t>Is the Juice Worth the Squeeze?</a:t>
            </a:r>
          </a:p>
        </p:txBody>
      </p:sp>
      <p:sp>
        <p:nvSpPr>
          <p:cNvPr id="2" name="Footer Placeholder 1">
            <a:extLst>
              <a:ext uri="{FF2B5EF4-FFF2-40B4-BE49-F238E27FC236}">
                <a16:creationId xmlns:a16="http://schemas.microsoft.com/office/drawing/2014/main" id="{E5CE690D-EC56-44D2-A63F-5C63E73A36B1}"/>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290320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a:extLst>
              <a:ext uri="{FF2B5EF4-FFF2-40B4-BE49-F238E27FC236}">
                <a16:creationId xmlns:a16="http://schemas.microsoft.com/office/drawing/2014/main" id="{929B5A4F-0337-48E9-BE4F-449E4C6DA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2" name="Footer Placeholder 1">
            <a:extLst>
              <a:ext uri="{FF2B5EF4-FFF2-40B4-BE49-F238E27FC236}">
                <a16:creationId xmlns:a16="http://schemas.microsoft.com/office/drawing/2014/main" id="{42811497-7806-4739-8D93-15E13200A182}"/>
              </a:ext>
            </a:extLst>
          </p:cNvPr>
          <p:cNvSpPr>
            <a:spLocks noGrp="1"/>
          </p:cNvSpPr>
          <p:nvPr>
            <p:ph type="ftr" sz="quarter" idx="11"/>
          </p:nvPr>
        </p:nvSpPr>
        <p:spPr/>
        <p:txBody>
          <a:bodyPr/>
          <a:lstStyle/>
          <a:p>
            <a:r>
              <a:rPr lang="en-US"/>
              <a:t>FOR FINANCIAL PROFESSIONAL USE ONLY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45440"/>
            <a:ext cx="12192001" cy="5874385"/>
          </a:xfrm>
          <a:prstGeom prst="rect">
            <a:avLst/>
          </a:prstGeom>
        </p:spPr>
      </p:pic>
    </p:spTree>
    <p:extLst>
      <p:ext uri="{BB962C8B-B14F-4D97-AF65-F5344CB8AC3E}">
        <p14:creationId xmlns:p14="http://schemas.microsoft.com/office/powerpoint/2010/main" val="125177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BA4D9C-F57F-40E9-A9D5-478E4338AEC8}"/>
              </a:ext>
            </a:extLst>
          </p:cNvPr>
          <p:cNvSpPr>
            <a:spLocks noGrp="1"/>
          </p:cNvSpPr>
          <p:nvPr>
            <p:ph type="ftr" sz="quarter" idx="11"/>
          </p:nvPr>
        </p:nvSpPr>
        <p:spPr/>
        <p:txBody>
          <a:bodyPr/>
          <a:lstStyle/>
          <a:p>
            <a:r>
              <a:rPr lang="en-US"/>
              <a:t>FOR FINANCIAL PROFESSIONAL USE ONLY</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 y="0"/>
            <a:ext cx="11196320" cy="6356350"/>
          </a:xfrm>
          <a:prstGeom prst="rect">
            <a:avLst/>
          </a:prstGeom>
        </p:spPr>
      </p:pic>
    </p:spTree>
    <p:extLst>
      <p:ext uri="{BB962C8B-B14F-4D97-AF65-F5344CB8AC3E}">
        <p14:creationId xmlns:p14="http://schemas.microsoft.com/office/powerpoint/2010/main" val="247394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grpSp>
        <p:nvGrpSpPr>
          <p:cNvPr id="33" name="Group 32">
            <a:extLst>
              <a:ext uri="{FF2B5EF4-FFF2-40B4-BE49-F238E27FC236}">
                <a16:creationId xmlns:a16="http://schemas.microsoft.com/office/drawing/2014/main" id="{825D4059-2824-4565-B304-1EF22F4962CD}"/>
              </a:ext>
            </a:extLst>
          </p:cNvPr>
          <p:cNvGrpSpPr/>
          <p:nvPr/>
        </p:nvGrpSpPr>
        <p:grpSpPr>
          <a:xfrm>
            <a:off x="-10208" y="389624"/>
            <a:ext cx="12192001" cy="1138774"/>
            <a:chOff x="2367354" y="434961"/>
            <a:chExt cx="9735781" cy="1022855"/>
          </a:xfrm>
        </p:grpSpPr>
        <p:sp>
          <p:nvSpPr>
            <p:cNvPr id="34" name="CuadroTexto 350">
              <a:extLst>
                <a:ext uri="{FF2B5EF4-FFF2-40B4-BE49-F238E27FC236}">
                  <a16:creationId xmlns:a16="http://schemas.microsoft.com/office/drawing/2014/main" id="{1E1E2707-6E70-42B7-8F0A-B95A8D78F35D}"/>
                </a:ext>
              </a:extLst>
            </p:cNvPr>
            <p:cNvSpPr txBox="1"/>
            <p:nvPr/>
          </p:nvSpPr>
          <p:spPr>
            <a:xfrm>
              <a:off x="2375506" y="434961"/>
              <a:ext cx="9719479" cy="691118"/>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Questions To Ask</a:t>
              </a:r>
            </a:p>
          </p:txBody>
        </p:sp>
        <p:sp>
          <p:nvSpPr>
            <p:cNvPr id="35" name="CuadroTexto 351">
              <a:extLst>
                <a:ext uri="{FF2B5EF4-FFF2-40B4-BE49-F238E27FC236}">
                  <a16:creationId xmlns:a16="http://schemas.microsoft.com/office/drawing/2014/main" id="{0527787B-9928-465E-8613-25CCF03E74E6}"/>
                </a:ext>
              </a:extLst>
            </p:cNvPr>
            <p:cNvSpPr txBox="1"/>
            <p:nvPr/>
          </p:nvSpPr>
          <p:spPr>
            <a:xfrm>
              <a:off x="2367354" y="1126079"/>
              <a:ext cx="9735781" cy="331737"/>
            </a:xfrm>
            <a:prstGeom prst="rect">
              <a:avLst/>
            </a:prstGeom>
            <a:noFill/>
          </p:spPr>
          <p:txBody>
            <a:bodyPr wrap="square" rtlCol="0">
              <a:spAutoFit/>
            </a:bodyPr>
            <a:lstStyle/>
            <a:p>
              <a:pPr algn="ctr"/>
              <a:r>
                <a:rPr lang="en-US" dirty="0">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rPr>
                <a:t>The Power of the Right Plan</a:t>
              </a:r>
            </a:p>
          </p:txBody>
        </p:sp>
      </p:grpSp>
      <p:sp>
        <p:nvSpPr>
          <p:cNvPr id="12" name="CuadroTexto 351">
            <a:extLst>
              <a:ext uri="{FF2B5EF4-FFF2-40B4-BE49-F238E27FC236}">
                <a16:creationId xmlns:a16="http://schemas.microsoft.com/office/drawing/2014/main" id="{06C2E348-B5ED-4C31-AD76-2B4E3E7F3870}"/>
              </a:ext>
            </a:extLst>
          </p:cNvPr>
          <p:cNvSpPr txBox="1"/>
          <p:nvPr/>
        </p:nvSpPr>
        <p:spPr>
          <a:xfrm>
            <a:off x="787399" y="1902805"/>
            <a:ext cx="10617200" cy="4555093"/>
          </a:xfrm>
          <a:prstGeom prst="rect">
            <a:avLst/>
          </a:prstGeom>
          <a:noFill/>
        </p:spPr>
        <p:txBody>
          <a:bodyPr wrap="square" rtlCol="0">
            <a:spAutoFit/>
          </a:bodyPr>
          <a:lstStyle/>
          <a:p>
            <a:pPr marL="457200" indent="-457200">
              <a:spcBef>
                <a:spcPts val="600"/>
              </a:spcBef>
              <a:spcAft>
                <a:spcPts val="600"/>
              </a:spcAft>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Would you like to set up an appointment where I can introduce you to a plan design that would allow you to contribute the same amount of company contributions you are currently contributing, or less, and allow your highly compensated individuals to have more money contributed on their behalf and not be deemed to be discriminatory? </a:t>
            </a:r>
          </a:p>
          <a:p>
            <a:pPr marL="457200" indent="-457200">
              <a:spcBef>
                <a:spcPts val="1800"/>
              </a:spcBef>
              <a:spcAft>
                <a:spcPts val="600"/>
              </a:spcAft>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Are you aware of changes that have recently been passed and how they may benefit your plan? </a:t>
            </a:r>
          </a:p>
          <a:p>
            <a:pPr marL="406400">
              <a:spcBef>
                <a:spcPts val="600"/>
              </a:spcBef>
              <a:spcAft>
                <a:spcPts val="600"/>
              </a:spcAft>
            </a:pPr>
            <a:r>
              <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Would you like to set up an appointment to allow me to show you the opportunity to go over these changes and show you how to implement them in your plan? </a:t>
            </a:r>
          </a:p>
          <a:p>
            <a:pPr marL="406400">
              <a:spcBef>
                <a:spcPts val="600"/>
              </a:spcBef>
              <a:spcAft>
                <a:spcPts val="600"/>
              </a:spcAft>
            </a:pPr>
            <a:endPar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406400">
              <a:spcBef>
                <a:spcPts val="600"/>
              </a:spcBef>
              <a:spcAft>
                <a:spcPts val="600"/>
              </a:spcAft>
            </a:pPr>
            <a:endPar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406400">
              <a:spcBef>
                <a:spcPts val="600"/>
              </a:spcBef>
              <a:spcAft>
                <a:spcPts val="600"/>
              </a:spcAft>
            </a:pPr>
            <a:endParaRPr lang="en-US"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2" name="Footer Placeholder 1">
            <a:extLst>
              <a:ext uri="{FF2B5EF4-FFF2-40B4-BE49-F238E27FC236}">
                <a16:creationId xmlns:a16="http://schemas.microsoft.com/office/drawing/2014/main" id="{06B9003A-3E9D-4791-933B-C3A294F32111}"/>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121833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computer, indoor, computer&#10;&#10;Description automatically generated">
            <a:extLst>
              <a:ext uri="{FF2B5EF4-FFF2-40B4-BE49-F238E27FC236}">
                <a16:creationId xmlns:a16="http://schemas.microsoft.com/office/drawing/2014/main" id="{31A74257-8CBD-4609-B5D0-1C2C2B2CEF31}"/>
              </a:ext>
            </a:extLst>
          </p:cNvPr>
          <p:cNvPicPr>
            <a:picLocks noChangeAspect="1"/>
          </p:cNvPicPr>
          <p:nvPr/>
        </p:nvPicPr>
        <p:blipFill rotWithShape="1">
          <a:blip r:embed="rId3">
            <a:extLst>
              <a:ext uri="{28A0092B-C50C-407E-A947-70E740481C1C}">
                <a14:useLocalDpi xmlns:a14="http://schemas.microsoft.com/office/drawing/2010/main" val="0"/>
              </a:ext>
            </a:extLst>
          </a:blip>
          <a:srcRect l="15890" r="17219"/>
          <a:stretch/>
        </p:blipFill>
        <p:spPr>
          <a:xfrm>
            <a:off x="21" y="1390062"/>
            <a:ext cx="3860779" cy="5467938"/>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grpSp>
        <p:nvGrpSpPr>
          <p:cNvPr id="33" name="Group 32">
            <a:extLst>
              <a:ext uri="{FF2B5EF4-FFF2-40B4-BE49-F238E27FC236}">
                <a16:creationId xmlns:a16="http://schemas.microsoft.com/office/drawing/2014/main" id="{825D4059-2824-4565-B304-1EF22F4962CD}"/>
              </a:ext>
            </a:extLst>
          </p:cNvPr>
          <p:cNvGrpSpPr/>
          <p:nvPr/>
        </p:nvGrpSpPr>
        <p:grpSpPr>
          <a:xfrm>
            <a:off x="-10208" y="389624"/>
            <a:ext cx="12192001" cy="1138774"/>
            <a:chOff x="2367354" y="434961"/>
            <a:chExt cx="9735781" cy="1022855"/>
          </a:xfrm>
        </p:grpSpPr>
        <p:sp>
          <p:nvSpPr>
            <p:cNvPr id="34" name="CuadroTexto 350">
              <a:extLst>
                <a:ext uri="{FF2B5EF4-FFF2-40B4-BE49-F238E27FC236}">
                  <a16:creationId xmlns:a16="http://schemas.microsoft.com/office/drawing/2014/main" id="{1E1E2707-6E70-42B7-8F0A-B95A8D78F35D}"/>
                </a:ext>
              </a:extLst>
            </p:cNvPr>
            <p:cNvSpPr txBox="1"/>
            <p:nvPr/>
          </p:nvSpPr>
          <p:spPr>
            <a:xfrm>
              <a:off x="2375506" y="434961"/>
              <a:ext cx="9719479" cy="691118"/>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Other Recent Legislative Changes</a:t>
              </a:r>
            </a:p>
          </p:txBody>
        </p:sp>
        <p:sp>
          <p:nvSpPr>
            <p:cNvPr id="35" name="CuadroTexto 351">
              <a:extLst>
                <a:ext uri="{FF2B5EF4-FFF2-40B4-BE49-F238E27FC236}">
                  <a16:creationId xmlns:a16="http://schemas.microsoft.com/office/drawing/2014/main" id="{0527787B-9928-465E-8613-25CCF03E74E6}"/>
                </a:ext>
              </a:extLst>
            </p:cNvPr>
            <p:cNvSpPr txBox="1"/>
            <p:nvPr/>
          </p:nvSpPr>
          <p:spPr>
            <a:xfrm>
              <a:off x="2367354" y="1126079"/>
              <a:ext cx="9735781" cy="331737"/>
            </a:xfrm>
            <a:prstGeom prst="rect">
              <a:avLst/>
            </a:prstGeom>
            <a:noFill/>
          </p:spPr>
          <p:txBody>
            <a:bodyPr wrap="square" rtlCol="0">
              <a:spAutoFit/>
            </a:bodyPr>
            <a:lstStyle/>
            <a:p>
              <a:pPr algn="ctr"/>
              <a:r>
                <a:rPr lang="en-US" dirty="0">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rPr>
                <a:t>Tools to Think About to Fuel the Selling Season</a:t>
              </a:r>
            </a:p>
          </p:txBody>
        </p:sp>
      </p:grpSp>
      <p:sp>
        <p:nvSpPr>
          <p:cNvPr id="12" name="CuadroTexto 351">
            <a:extLst>
              <a:ext uri="{FF2B5EF4-FFF2-40B4-BE49-F238E27FC236}">
                <a16:creationId xmlns:a16="http://schemas.microsoft.com/office/drawing/2014/main" id="{06C2E348-B5ED-4C31-AD76-2B4E3E7F3870}"/>
              </a:ext>
            </a:extLst>
          </p:cNvPr>
          <p:cNvSpPr txBox="1"/>
          <p:nvPr/>
        </p:nvSpPr>
        <p:spPr>
          <a:xfrm>
            <a:off x="3860800" y="1528398"/>
            <a:ext cx="7833291"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START UP &amp; CONTRIBUTION TAX CREDIT </a:t>
            </a:r>
            <a:r>
              <a:rPr lang="en-US" dirty="0"/>
              <a:t>- Increases the tax credit to 100% of an employer’s out-of-pocket costs of starting up a plan, to a maximum credit of $5,000 per year for 3 years for employers with 50 or fewer employees. Employers that establish a plan will get a tax credit for contributions for employees whose wages do  not exceed $100,000. The maximum credit per employee is $1,000 and the credit is available for the first five years the plan exists (2023).</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EASY ‘SIMPLE’ TO 401K - </a:t>
            </a:r>
            <a:r>
              <a:rPr lang="en-US" dirty="0"/>
              <a:t>Employers allowed to replace SIMPLE retirement accounts with Safe Harbor 401k plans during a year (2024).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NEW PLAN AUTO ENROLLMENT - </a:t>
            </a:r>
            <a:r>
              <a:rPr lang="en-US" dirty="0"/>
              <a:t>requires 401(k) and 403(b) plans established after the date of Secure 2.0 enactment to automatically employees in the respective plans when they become eligible (and allows employees to opt out of coverage). The initial automatic enrollment amount must be at least 3% but not more than 10%. Each year thereafter that amount is increased by 1% until it reaches at least 10% but not more than 15%. (2025).</a:t>
            </a:r>
            <a:endParaRPr lang="en-US" sz="28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Tree>
    <p:extLst>
      <p:ext uri="{BB962C8B-B14F-4D97-AF65-F5344CB8AC3E}">
        <p14:creationId xmlns:p14="http://schemas.microsoft.com/office/powerpoint/2010/main" val="253890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sp>
        <p:nvSpPr>
          <p:cNvPr id="34" name="CuadroTexto 350">
            <a:extLst>
              <a:ext uri="{FF2B5EF4-FFF2-40B4-BE49-F238E27FC236}">
                <a16:creationId xmlns:a16="http://schemas.microsoft.com/office/drawing/2014/main" id="{1E1E2707-6E70-42B7-8F0A-B95A8D78F35D}"/>
              </a:ext>
            </a:extLst>
          </p:cNvPr>
          <p:cNvSpPr txBox="1"/>
          <p:nvPr/>
        </p:nvSpPr>
        <p:spPr>
          <a:xfrm>
            <a:off x="-296563" y="389624"/>
            <a:ext cx="12801601" cy="898397"/>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Legislative Changes: Where the Opportunities Exists</a:t>
            </a:r>
          </a:p>
        </p:txBody>
      </p:sp>
      <p:sp>
        <p:nvSpPr>
          <p:cNvPr id="12" name="CuadroTexto 351">
            <a:extLst>
              <a:ext uri="{FF2B5EF4-FFF2-40B4-BE49-F238E27FC236}">
                <a16:creationId xmlns:a16="http://schemas.microsoft.com/office/drawing/2014/main" id="{06C2E348-B5ED-4C31-AD76-2B4E3E7F3870}"/>
              </a:ext>
            </a:extLst>
          </p:cNvPr>
          <p:cNvSpPr txBox="1"/>
          <p:nvPr/>
        </p:nvSpPr>
        <p:spPr>
          <a:xfrm>
            <a:off x="550904" y="1867804"/>
            <a:ext cx="11090189" cy="3477875"/>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Auto Enrollment: 62% of 401k Plans use (2020) with 92% of employees still participating after 3 years enrolled (compared to 29% with voluntary enrollment).</a:t>
            </a:r>
          </a:p>
          <a:p>
            <a:pPr marL="285750" indent="-285750">
              <a:spcBef>
                <a:spcPts val="18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Saver’s Tax Credit: depending on income, max credit $1,000 ($2,000 filing married, joint) when contributing up to $2,000 ($4,000 filing married, joint) to qualified Plan. Decreasing credit % as AGI increases.</a:t>
            </a:r>
          </a:p>
          <a:p>
            <a:pPr marL="285750" indent="-285750">
              <a:spcBef>
                <a:spcPts val="18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State Run Mandated Retirement Programs: California, Oregon, Colorado, Connecticut, Illinois, Massachusetts, Washington, Maine, Maryland, New Jersey, New Mexico, Virginia, Vermont, New York</a:t>
            </a:r>
          </a:p>
          <a:p>
            <a:pPr marL="285750" indent="-285750">
              <a:spcBef>
                <a:spcPts val="1200"/>
              </a:spcBef>
              <a:buFont typeface="Arial" panose="020B0604020202020204" pitchFamily="34" charset="0"/>
              <a:buChar char="•"/>
            </a:pPr>
            <a:r>
              <a:rPr lang="en-US"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Federal Tax Credit for New Plan Startup and Contribution Costs: available to employers with under 50 employees and for the first 3 years of the Plan. </a:t>
            </a: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2" name="Footer Placeholder 1">
            <a:extLst>
              <a:ext uri="{FF2B5EF4-FFF2-40B4-BE49-F238E27FC236}">
                <a16:creationId xmlns:a16="http://schemas.microsoft.com/office/drawing/2014/main" id="{7F87412F-CE0F-4375-A119-7B904EDD9AEF}"/>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416273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10;&#10;Description automatically generated">
            <a:extLst>
              <a:ext uri="{FF2B5EF4-FFF2-40B4-BE49-F238E27FC236}">
                <a16:creationId xmlns:a16="http://schemas.microsoft.com/office/drawing/2014/main" id="{F318C748-937E-4E33-BE4F-F1FAD418284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424488" y="2795604"/>
            <a:ext cx="9919277" cy="3719730"/>
          </a:xfrm>
          <a:prstGeom prst="rect">
            <a:avLst/>
          </a:prstGeom>
        </p:spPr>
      </p:pic>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pic>
        <p:nvPicPr>
          <p:cNvPr id="19" name="Picture 18">
            <a:extLst>
              <a:ext uri="{FF2B5EF4-FFF2-40B4-BE49-F238E27FC236}">
                <a16:creationId xmlns:a16="http://schemas.microsoft.com/office/drawing/2014/main" id="{01DE9BFB-EB06-4B3B-AEA4-3282AC646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grpSp>
        <p:nvGrpSpPr>
          <p:cNvPr id="21" name="Group 20">
            <a:extLst>
              <a:ext uri="{FF2B5EF4-FFF2-40B4-BE49-F238E27FC236}">
                <a16:creationId xmlns:a16="http://schemas.microsoft.com/office/drawing/2014/main" id="{D45E1734-30DE-429F-B744-AFFDC4C20375}"/>
              </a:ext>
            </a:extLst>
          </p:cNvPr>
          <p:cNvGrpSpPr/>
          <p:nvPr/>
        </p:nvGrpSpPr>
        <p:grpSpPr>
          <a:xfrm>
            <a:off x="-10208" y="389624"/>
            <a:ext cx="12192001" cy="1138774"/>
            <a:chOff x="2367354" y="434961"/>
            <a:chExt cx="9735781" cy="1022855"/>
          </a:xfrm>
        </p:grpSpPr>
        <p:sp>
          <p:nvSpPr>
            <p:cNvPr id="23" name="CuadroTexto 350">
              <a:extLst>
                <a:ext uri="{FF2B5EF4-FFF2-40B4-BE49-F238E27FC236}">
                  <a16:creationId xmlns:a16="http://schemas.microsoft.com/office/drawing/2014/main" id="{EE61B923-12FF-4DE8-9ED1-24F6552E4A98}"/>
                </a:ext>
              </a:extLst>
            </p:cNvPr>
            <p:cNvSpPr txBox="1"/>
            <p:nvPr/>
          </p:nvSpPr>
          <p:spPr>
            <a:xfrm>
              <a:off x="2375506" y="434961"/>
              <a:ext cx="9719479" cy="691118"/>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Agenda for Today</a:t>
              </a:r>
            </a:p>
          </p:txBody>
        </p:sp>
        <p:sp>
          <p:nvSpPr>
            <p:cNvPr id="26" name="CuadroTexto 351">
              <a:extLst>
                <a:ext uri="{FF2B5EF4-FFF2-40B4-BE49-F238E27FC236}">
                  <a16:creationId xmlns:a16="http://schemas.microsoft.com/office/drawing/2014/main" id="{B0DE38FD-347A-4278-ABC8-AE0FA6A5F89C}"/>
                </a:ext>
              </a:extLst>
            </p:cNvPr>
            <p:cNvSpPr txBox="1"/>
            <p:nvPr/>
          </p:nvSpPr>
          <p:spPr>
            <a:xfrm>
              <a:off x="2367354" y="1126079"/>
              <a:ext cx="9735781" cy="331737"/>
            </a:xfrm>
            <a:prstGeom prst="rect">
              <a:avLst/>
            </a:prstGeom>
            <a:noFill/>
          </p:spPr>
          <p:txBody>
            <a:bodyPr wrap="square" rtlCol="0">
              <a:spAutoFit/>
            </a:bodyPr>
            <a:lstStyle/>
            <a:p>
              <a:pPr algn="ctr"/>
              <a:r>
                <a:rPr lang="en-US" dirty="0">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rPr>
                <a:t>Talking points and learning objectives</a:t>
              </a:r>
            </a:p>
          </p:txBody>
        </p:sp>
      </p:grpSp>
      <p:grpSp>
        <p:nvGrpSpPr>
          <p:cNvPr id="2" name="Group 1">
            <a:extLst>
              <a:ext uri="{FF2B5EF4-FFF2-40B4-BE49-F238E27FC236}">
                <a16:creationId xmlns:a16="http://schemas.microsoft.com/office/drawing/2014/main" id="{62132D46-41D7-4B4F-A1BE-3725A5DD1802}"/>
              </a:ext>
            </a:extLst>
          </p:cNvPr>
          <p:cNvGrpSpPr/>
          <p:nvPr/>
        </p:nvGrpSpPr>
        <p:grpSpPr>
          <a:xfrm>
            <a:off x="571730" y="2780943"/>
            <a:ext cx="11028124" cy="1909256"/>
            <a:chOff x="924499" y="2852019"/>
            <a:chExt cx="11028124" cy="1909256"/>
          </a:xfrm>
        </p:grpSpPr>
        <p:grpSp>
          <p:nvGrpSpPr>
            <p:cNvPr id="6" name="Group 5">
              <a:extLst>
                <a:ext uri="{FF2B5EF4-FFF2-40B4-BE49-F238E27FC236}">
                  <a16:creationId xmlns:a16="http://schemas.microsoft.com/office/drawing/2014/main" id="{A9E95F8D-CCCD-4EA7-93CC-49F1762CA91F}"/>
                </a:ext>
              </a:extLst>
            </p:cNvPr>
            <p:cNvGrpSpPr/>
            <p:nvPr/>
          </p:nvGrpSpPr>
          <p:grpSpPr>
            <a:xfrm>
              <a:off x="924499" y="2876779"/>
              <a:ext cx="3275168" cy="1884496"/>
              <a:chOff x="1088663" y="2799898"/>
              <a:chExt cx="3275168" cy="1884496"/>
            </a:xfrm>
          </p:grpSpPr>
          <p:sp>
            <p:nvSpPr>
              <p:cNvPr id="70" name="Oval 69">
                <a:extLst>
                  <a:ext uri="{FF2B5EF4-FFF2-40B4-BE49-F238E27FC236}">
                    <a16:creationId xmlns:a16="http://schemas.microsoft.com/office/drawing/2014/main" id="{9D79606B-C691-4561-B1A1-0E768A0AF52C}"/>
                  </a:ext>
                </a:extLst>
              </p:cNvPr>
              <p:cNvSpPr/>
              <p:nvPr/>
            </p:nvSpPr>
            <p:spPr>
              <a:xfrm>
                <a:off x="1442476" y="2799898"/>
                <a:ext cx="1884496" cy="1884496"/>
              </a:xfrm>
              <a:prstGeom prst="ellipse">
                <a:avLst/>
              </a:prstGeom>
              <a:noFill/>
              <a:ln w="38100">
                <a:solidFill>
                  <a:srgbClr val="FFB4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1" name="Oval 70">
                <a:extLst>
                  <a:ext uri="{FF2B5EF4-FFF2-40B4-BE49-F238E27FC236}">
                    <a16:creationId xmlns:a16="http://schemas.microsoft.com/office/drawing/2014/main" id="{1C2230B8-C55E-45F3-8EAA-ADC73373A373}"/>
                  </a:ext>
                </a:extLst>
              </p:cNvPr>
              <p:cNvSpPr/>
              <p:nvPr/>
            </p:nvSpPr>
            <p:spPr>
              <a:xfrm>
                <a:off x="1157877" y="3420480"/>
                <a:ext cx="617032" cy="617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2" name="CuadroTexto 350">
                <a:extLst>
                  <a:ext uri="{FF2B5EF4-FFF2-40B4-BE49-F238E27FC236}">
                    <a16:creationId xmlns:a16="http://schemas.microsoft.com/office/drawing/2014/main" id="{4570D1C0-C9A7-4C2E-9055-3B82670F8193}"/>
                  </a:ext>
                </a:extLst>
              </p:cNvPr>
              <p:cNvSpPr txBox="1"/>
              <p:nvPr/>
            </p:nvSpPr>
            <p:spPr>
              <a:xfrm>
                <a:off x="1088663" y="3286499"/>
                <a:ext cx="775786" cy="861774"/>
              </a:xfrm>
              <a:prstGeom prst="rect">
                <a:avLst/>
              </a:prstGeom>
              <a:noFill/>
            </p:spPr>
            <p:txBody>
              <a:bodyPr wrap="square" rtlCol="0">
                <a:spAutoFit/>
              </a:bodyPr>
              <a:lstStyle/>
              <a:p>
                <a:pPr algn="ctr"/>
                <a:r>
                  <a:rPr lang="en-US" sz="5000" dirty="0">
                    <a:solidFill>
                      <a:srgbClr val="81776F"/>
                    </a:solidFill>
                    <a:latin typeface="Roboto Medium" panose="02000000000000000000" pitchFamily="2" charset="0"/>
                    <a:ea typeface="Roboto Medium" panose="02000000000000000000" pitchFamily="2" charset="0"/>
                    <a:cs typeface="Lato Heavy" charset="0"/>
                  </a:rPr>
                  <a:t>1</a:t>
                </a:r>
              </a:p>
            </p:txBody>
          </p:sp>
          <p:sp>
            <p:nvSpPr>
              <p:cNvPr id="75" name="TextBox 74">
                <a:extLst>
                  <a:ext uri="{FF2B5EF4-FFF2-40B4-BE49-F238E27FC236}">
                    <a16:creationId xmlns:a16="http://schemas.microsoft.com/office/drawing/2014/main" id="{815B4EAA-0690-4F24-A9FD-05C3553F1585}"/>
                  </a:ext>
                </a:extLst>
              </p:cNvPr>
              <p:cNvSpPr txBox="1"/>
              <p:nvPr/>
            </p:nvSpPr>
            <p:spPr>
              <a:xfrm>
                <a:off x="1704308" y="3400583"/>
                <a:ext cx="2659523" cy="400110"/>
              </a:xfrm>
              <a:prstGeom prst="rect">
                <a:avLst/>
              </a:prstGeom>
              <a:solidFill>
                <a:schemeClr val="bg1">
                  <a:lumMod val="95000"/>
                </a:schemeClr>
              </a:solidFill>
            </p:spPr>
            <p:txBody>
              <a:bodyPr wrap="square" rtlCol="0">
                <a:spAutoFit/>
              </a:bodyPr>
              <a:lstStyle/>
              <a:p>
                <a:r>
                  <a:rPr lang="en-US" sz="2000" b="1" dirty="0">
                    <a:solidFill>
                      <a:schemeClr val="tx2"/>
                    </a:solidFill>
                    <a:latin typeface="Arial" panose="020B0604020202020204" pitchFamily="34" charset="0"/>
                    <a:ea typeface="Roboto Medium" panose="02000000000000000000" pitchFamily="2" charset="0"/>
                    <a:cs typeface="Arial" panose="020B0604020202020204" pitchFamily="34" charset="0"/>
                  </a:rPr>
                  <a:t>The Cerrado Group</a:t>
                </a:r>
              </a:p>
            </p:txBody>
          </p:sp>
        </p:grpSp>
        <p:grpSp>
          <p:nvGrpSpPr>
            <p:cNvPr id="5" name="Group 4">
              <a:extLst>
                <a:ext uri="{FF2B5EF4-FFF2-40B4-BE49-F238E27FC236}">
                  <a16:creationId xmlns:a16="http://schemas.microsoft.com/office/drawing/2014/main" id="{D134ED7E-6809-467C-BDC9-D162FA223625}"/>
                </a:ext>
              </a:extLst>
            </p:cNvPr>
            <p:cNvGrpSpPr/>
            <p:nvPr/>
          </p:nvGrpSpPr>
          <p:grpSpPr>
            <a:xfrm>
              <a:off x="4718215" y="2876779"/>
              <a:ext cx="3404513" cy="1884496"/>
              <a:chOff x="3680785" y="2786748"/>
              <a:chExt cx="3404513" cy="1884496"/>
            </a:xfrm>
          </p:grpSpPr>
          <p:sp>
            <p:nvSpPr>
              <p:cNvPr id="78" name="Oval 77">
                <a:extLst>
                  <a:ext uri="{FF2B5EF4-FFF2-40B4-BE49-F238E27FC236}">
                    <a16:creationId xmlns:a16="http://schemas.microsoft.com/office/drawing/2014/main" id="{53E09685-165F-4EDF-9F00-768C5C56B339}"/>
                  </a:ext>
                </a:extLst>
              </p:cNvPr>
              <p:cNvSpPr/>
              <p:nvPr/>
            </p:nvSpPr>
            <p:spPr>
              <a:xfrm>
                <a:off x="4034598" y="2786748"/>
                <a:ext cx="1884496" cy="1884496"/>
              </a:xfrm>
              <a:prstGeom prst="ellipse">
                <a:avLst/>
              </a:prstGeom>
              <a:noFill/>
              <a:ln w="38100">
                <a:solidFill>
                  <a:srgbClr val="FFB4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 name="Oval 78">
                <a:extLst>
                  <a:ext uri="{FF2B5EF4-FFF2-40B4-BE49-F238E27FC236}">
                    <a16:creationId xmlns:a16="http://schemas.microsoft.com/office/drawing/2014/main" id="{3ECB5E7D-3E66-447A-A670-0D9CB5DFBEDB}"/>
                  </a:ext>
                </a:extLst>
              </p:cNvPr>
              <p:cNvSpPr/>
              <p:nvPr/>
            </p:nvSpPr>
            <p:spPr>
              <a:xfrm>
                <a:off x="3749999" y="3407330"/>
                <a:ext cx="617032" cy="617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0" name="CuadroTexto 350">
                <a:extLst>
                  <a:ext uri="{FF2B5EF4-FFF2-40B4-BE49-F238E27FC236}">
                    <a16:creationId xmlns:a16="http://schemas.microsoft.com/office/drawing/2014/main" id="{8DA4BB9B-0727-46CC-80B5-ADA418D0044B}"/>
                  </a:ext>
                </a:extLst>
              </p:cNvPr>
              <p:cNvSpPr txBox="1"/>
              <p:nvPr/>
            </p:nvSpPr>
            <p:spPr>
              <a:xfrm>
                <a:off x="3680785" y="3273349"/>
                <a:ext cx="775786" cy="861774"/>
              </a:xfrm>
              <a:prstGeom prst="rect">
                <a:avLst/>
              </a:prstGeom>
              <a:noFill/>
            </p:spPr>
            <p:txBody>
              <a:bodyPr wrap="square" rtlCol="0">
                <a:spAutoFit/>
              </a:bodyPr>
              <a:lstStyle/>
              <a:p>
                <a:pPr algn="ctr"/>
                <a:r>
                  <a:rPr lang="en-US" sz="5000" dirty="0">
                    <a:solidFill>
                      <a:srgbClr val="81776F"/>
                    </a:solidFill>
                    <a:latin typeface="Roboto Medium" panose="02000000000000000000" pitchFamily="2" charset="0"/>
                    <a:ea typeface="Roboto Medium" panose="02000000000000000000" pitchFamily="2" charset="0"/>
                    <a:cs typeface="Lato Heavy" charset="0"/>
                  </a:rPr>
                  <a:t>2</a:t>
                </a:r>
              </a:p>
            </p:txBody>
          </p:sp>
          <p:sp>
            <p:nvSpPr>
              <p:cNvPr id="105" name="TextBox 104">
                <a:extLst>
                  <a:ext uri="{FF2B5EF4-FFF2-40B4-BE49-F238E27FC236}">
                    <a16:creationId xmlns:a16="http://schemas.microsoft.com/office/drawing/2014/main" id="{BC097D64-9785-4D02-BD35-8B270B73AD9D}"/>
                  </a:ext>
                </a:extLst>
              </p:cNvPr>
              <p:cNvSpPr txBox="1"/>
              <p:nvPr/>
            </p:nvSpPr>
            <p:spPr>
              <a:xfrm>
                <a:off x="4383375" y="3370935"/>
                <a:ext cx="2701923" cy="707886"/>
              </a:xfrm>
              <a:prstGeom prst="rect">
                <a:avLst/>
              </a:prstGeom>
              <a:solidFill>
                <a:schemeClr val="bg1">
                  <a:lumMod val="95000"/>
                </a:schemeClr>
              </a:solidFill>
            </p:spPr>
            <p:txBody>
              <a:bodyPr wrap="square" rtlCol="0">
                <a:spAutoFit/>
              </a:bodyPr>
              <a:lstStyle>
                <a:defPPr>
                  <a:defRPr lang="en-US"/>
                </a:defPPr>
                <a:lvl1pPr>
                  <a:defRPr sz="2400" b="1">
                    <a:solidFill>
                      <a:schemeClr val="tx2"/>
                    </a:solidFill>
                    <a:latin typeface="Arial Nova Cond" panose="020B0506020202020204" pitchFamily="34" charset="0"/>
                    <a:ea typeface="Roboto Medium" panose="02000000000000000000" pitchFamily="2" charset="0"/>
                    <a:cs typeface="Arial" panose="020B0604020202020204" pitchFamily="34" charset="0"/>
                  </a:defRPr>
                </a:lvl1pPr>
              </a:lstStyle>
              <a:p>
                <a:r>
                  <a:rPr lang="en-US" sz="2000" dirty="0">
                    <a:latin typeface="Arial" panose="020B0604020202020204" pitchFamily="34" charset="0"/>
                  </a:rPr>
                  <a:t>How We Can Help You</a:t>
                </a:r>
              </a:p>
            </p:txBody>
          </p:sp>
        </p:grpSp>
        <p:grpSp>
          <p:nvGrpSpPr>
            <p:cNvPr id="4" name="Group 3">
              <a:extLst>
                <a:ext uri="{FF2B5EF4-FFF2-40B4-BE49-F238E27FC236}">
                  <a16:creationId xmlns:a16="http://schemas.microsoft.com/office/drawing/2014/main" id="{8119465F-AB52-4120-9161-0ABCD6ACE8AA}"/>
                </a:ext>
              </a:extLst>
            </p:cNvPr>
            <p:cNvGrpSpPr/>
            <p:nvPr/>
          </p:nvGrpSpPr>
          <p:grpSpPr>
            <a:xfrm>
              <a:off x="8577219" y="2852019"/>
              <a:ext cx="3375404" cy="1884496"/>
              <a:chOff x="6203693" y="2745107"/>
              <a:chExt cx="3375404" cy="1884496"/>
            </a:xfrm>
          </p:grpSpPr>
          <p:sp>
            <p:nvSpPr>
              <p:cNvPr id="107" name="Oval 106">
                <a:extLst>
                  <a:ext uri="{FF2B5EF4-FFF2-40B4-BE49-F238E27FC236}">
                    <a16:creationId xmlns:a16="http://schemas.microsoft.com/office/drawing/2014/main" id="{8E1E6F6F-70A0-45F8-AB6D-5135A39CFC15}"/>
                  </a:ext>
                </a:extLst>
              </p:cNvPr>
              <p:cNvSpPr/>
              <p:nvPr/>
            </p:nvSpPr>
            <p:spPr>
              <a:xfrm>
                <a:off x="6557506" y="2745107"/>
                <a:ext cx="1884496" cy="1884496"/>
              </a:xfrm>
              <a:prstGeom prst="ellipse">
                <a:avLst/>
              </a:prstGeom>
              <a:noFill/>
              <a:ln w="38100">
                <a:solidFill>
                  <a:srgbClr val="FFB4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8" name="Oval 107">
                <a:extLst>
                  <a:ext uri="{FF2B5EF4-FFF2-40B4-BE49-F238E27FC236}">
                    <a16:creationId xmlns:a16="http://schemas.microsoft.com/office/drawing/2014/main" id="{0F6453EF-C6E7-413D-8406-D96938AEDA28}"/>
                  </a:ext>
                </a:extLst>
              </p:cNvPr>
              <p:cNvSpPr/>
              <p:nvPr/>
            </p:nvSpPr>
            <p:spPr>
              <a:xfrm>
                <a:off x="6272907" y="3365689"/>
                <a:ext cx="617032" cy="617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9" name="CuadroTexto 350">
                <a:extLst>
                  <a:ext uri="{FF2B5EF4-FFF2-40B4-BE49-F238E27FC236}">
                    <a16:creationId xmlns:a16="http://schemas.microsoft.com/office/drawing/2014/main" id="{F8C1A681-4EAE-4A64-81F5-77EDBAB6B5AE}"/>
                  </a:ext>
                </a:extLst>
              </p:cNvPr>
              <p:cNvSpPr txBox="1"/>
              <p:nvPr/>
            </p:nvSpPr>
            <p:spPr>
              <a:xfrm>
                <a:off x="6203693" y="3231708"/>
                <a:ext cx="775786" cy="861774"/>
              </a:xfrm>
              <a:prstGeom prst="rect">
                <a:avLst/>
              </a:prstGeom>
              <a:noFill/>
            </p:spPr>
            <p:txBody>
              <a:bodyPr wrap="square" rtlCol="0">
                <a:spAutoFit/>
              </a:bodyPr>
              <a:lstStyle/>
              <a:p>
                <a:pPr algn="ctr"/>
                <a:r>
                  <a:rPr lang="en-US" sz="5000" dirty="0">
                    <a:solidFill>
                      <a:srgbClr val="81776F"/>
                    </a:solidFill>
                    <a:latin typeface="Roboto Medium" panose="02000000000000000000" pitchFamily="2" charset="0"/>
                    <a:ea typeface="Roboto Medium" panose="02000000000000000000" pitchFamily="2" charset="0"/>
                    <a:cs typeface="Lato Heavy" charset="0"/>
                  </a:rPr>
                  <a:t>3</a:t>
                </a:r>
              </a:p>
            </p:txBody>
          </p:sp>
          <p:sp>
            <p:nvSpPr>
              <p:cNvPr id="110" name="TextBox 109">
                <a:extLst>
                  <a:ext uri="{FF2B5EF4-FFF2-40B4-BE49-F238E27FC236}">
                    <a16:creationId xmlns:a16="http://schemas.microsoft.com/office/drawing/2014/main" id="{06756D94-9725-4036-8A94-26CAC3427D17}"/>
                  </a:ext>
                </a:extLst>
              </p:cNvPr>
              <p:cNvSpPr txBox="1"/>
              <p:nvPr/>
            </p:nvSpPr>
            <p:spPr>
              <a:xfrm>
                <a:off x="6910522" y="3321032"/>
                <a:ext cx="2668575" cy="707886"/>
              </a:xfrm>
              <a:prstGeom prst="rect">
                <a:avLst/>
              </a:prstGeom>
              <a:solidFill>
                <a:schemeClr val="bg1">
                  <a:lumMod val="95000"/>
                </a:schemeClr>
              </a:solidFill>
            </p:spPr>
            <p:txBody>
              <a:bodyPr wrap="square" rtlCol="0">
                <a:spAutoFit/>
              </a:bodyPr>
              <a:lstStyle>
                <a:defPPr>
                  <a:defRPr lang="en-US"/>
                </a:defPPr>
                <a:lvl1pPr>
                  <a:defRPr sz="2400" b="1">
                    <a:solidFill>
                      <a:schemeClr val="tx2"/>
                    </a:solidFill>
                    <a:latin typeface="Arial Nova Cond" panose="020B0506020202020204" pitchFamily="34" charset="0"/>
                    <a:ea typeface="Roboto Medium" panose="02000000000000000000" pitchFamily="2" charset="0"/>
                    <a:cs typeface="Arial" panose="020B0604020202020204" pitchFamily="34" charset="0"/>
                  </a:defRPr>
                </a:lvl1pPr>
              </a:lstStyle>
              <a:p>
                <a:r>
                  <a:rPr lang="en-US" sz="2000" dirty="0">
                    <a:latin typeface="Arial" panose="020B0604020202020204" pitchFamily="34" charset="0"/>
                  </a:rPr>
                  <a:t>Hot Topics – Ideas, Concepts, Solutions</a:t>
                </a:r>
              </a:p>
            </p:txBody>
          </p:sp>
        </p:grpSp>
      </p:grpSp>
      <p:sp>
        <p:nvSpPr>
          <p:cNvPr id="3" name="Footer Placeholder 2">
            <a:extLst>
              <a:ext uri="{FF2B5EF4-FFF2-40B4-BE49-F238E27FC236}">
                <a16:creationId xmlns:a16="http://schemas.microsoft.com/office/drawing/2014/main" id="{F78DEF87-0625-4166-AABC-02E378847691}"/>
              </a:ext>
            </a:extLst>
          </p:cNvPr>
          <p:cNvSpPr>
            <a:spLocks noGrp="1"/>
          </p:cNvSpPr>
          <p:nvPr>
            <p:ph type="ftr" sz="quarter" idx="11"/>
          </p:nvPr>
        </p:nvSpPr>
        <p:spPr/>
        <p:txBody>
          <a:bodyPr/>
          <a:lstStyle/>
          <a:p>
            <a:r>
              <a:rPr lang="en-US" dirty="0">
                <a:solidFill>
                  <a:schemeClr val="tx1"/>
                </a:solidFill>
              </a:rPr>
              <a:t>FOR FINANCIAL PROFESSIONAL USE ONLY</a:t>
            </a:r>
          </a:p>
        </p:txBody>
      </p:sp>
    </p:spTree>
    <p:extLst>
      <p:ext uri="{BB962C8B-B14F-4D97-AF65-F5344CB8AC3E}">
        <p14:creationId xmlns:p14="http://schemas.microsoft.com/office/powerpoint/2010/main" val="8289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grpSp>
        <p:nvGrpSpPr>
          <p:cNvPr id="33" name="Group 32">
            <a:extLst>
              <a:ext uri="{FF2B5EF4-FFF2-40B4-BE49-F238E27FC236}">
                <a16:creationId xmlns:a16="http://schemas.microsoft.com/office/drawing/2014/main" id="{825D4059-2824-4565-B304-1EF22F4962CD}"/>
              </a:ext>
            </a:extLst>
          </p:cNvPr>
          <p:cNvGrpSpPr/>
          <p:nvPr/>
        </p:nvGrpSpPr>
        <p:grpSpPr>
          <a:xfrm>
            <a:off x="-10208" y="389624"/>
            <a:ext cx="12192001" cy="1138774"/>
            <a:chOff x="2367354" y="434961"/>
            <a:chExt cx="9735781" cy="1022855"/>
          </a:xfrm>
        </p:grpSpPr>
        <p:sp>
          <p:nvSpPr>
            <p:cNvPr id="34" name="CuadroTexto 350">
              <a:extLst>
                <a:ext uri="{FF2B5EF4-FFF2-40B4-BE49-F238E27FC236}">
                  <a16:creationId xmlns:a16="http://schemas.microsoft.com/office/drawing/2014/main" id="{1E1E2707-6E70-42B7-8F0A-B95A8D78F35D}"/>
                </a:ext>
              </a:extLst>
            </p:cNvPr>
            <p:cNvSpPr txBox="1"/>
            <p:nvPr/>
          </p:nvSpPr>
          <p:spPr>
            <a:xfrm>
              <a:off x="2375506" y="434961"/>
              <a:ext cx="9719479" cy="691118"/>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Questions To Ask</a:t>
              </a:r>
            </a:p>
          </p:txBody>
        </p:sp>
        <p:sp>
          <p:nvSpPr>
            <p:cNvPr id="35" name="CuadroTexto 351">
              <a:extLst>
                <a:ext uri="{FF2B5EF4-FFF2-40B4-BE49-F238E27FC236}">
                  <a16:creationId xmlns:a16="http://schemas.microsoft.com/office/drawing/2014/main" id="{0527787B-9928-465E-8613-25CCF03E74E6}"/>
                </a:ext>
              </a:extLst>
            </p:cNvPr>
            <p:cNvSpPr txBox="1"/>
            <p:nvPr/>
          </p:nvSpPr>
          <p:spPr>
            <a:xfrm>
              <a:off x="2367354" y="1126079"/>
              <a:ext cx="9735781" cy="331737"/>
            </a:xfrm>
            <a:prstGeom prst="rect">
              <a:avLst/>
            </a:prstGeom>
            <a:noFill/>
          </p:spPr>
          <p:txBody>
            <a:bodyPr wrap="square" rtlCol="0">
              <a:spAutoFit/>
            </a:bodyPr>
            <a:lstStyle/>
            <a:p>
              <a:pPr algn="ctr"/>
              <a:r>
                <a:rPr lang="en-US" dirty="0">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rPr>
                <a:t>Legislative Changes: Where the Opportunities Exist</a:t>
              </a:r>
            </a:p>
          </p:txBody>
        </p:sp>
      </p:grpSp>
      <p:sp>
        <p:nvSpPr>
          <p:cNvPr id="12" name="CuadroTexto 351">
            <a:extLst>
              <a:ext uri="{FF2B5EF4-FFF2-40B4-BE49-F238E27FC236}">
                <a16:creationId xmlns:a16="http://schemas.microsoft.com/office/drawing/2014/main" id="{06C2E348-B5ED-4C31-AD76-2B4E3E7F3870}"/>
              </a:ext>
            </a:extLst>
          </p:cNvPr>
          <p:cNvSpPr txBox="1"/>
          <p:nvPr/>
        </p:nvSpPr>
        <p:spPr>
          <a:xfrm>
            <a:off x="843557" y="1643529"/>
            <a:ext cx="10504883" cy="4632037"/>
          </a:xfrm>
          <a:prstGeom prst="rect">
            <a:avLst/>
          </a:prstGeom>
          <a:noFill/>
        </p:spPr>
        <p:txBody>
          <a:bodyPr wrap="square" rtlCol="0">
            <a:spAutoFit/>
          </a:bodyPr>
          <a:lstStyle/>
          <a:p>
            <a:pPr marL="457200" indent="-457200">
              <a:spcBef>
                <a:spcPts val="1200"/>
              </a:spcBef>
              <a:buFont typeface="+mj-lt"/>
              <a:buAutoNum type="arabicPeriod"/>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Are you getting the level of employee engagement you’d like?</a:t>
            </a:r>
          </a:p>
          <a:p>
            <a:pPr marL="742950" lvl="1" indent="-285750">
              <a:spcBef>
                <a:spcPts val="600"/>
              </a:spcBef>
              <a:buFont typeface="Arial" panose="020B0604020202020204" pitchFamily="34" charset="0"/>
              <a:buChar char="•"/>
            </a:pPr>
            <a:r>
              <a:rPr lang="en-US" sz="20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Have you considered utilizing auto enrollment features into your Plan? </a:t>
            </a:r>
          </a:p>
          <a:p>
            <a:pPr marL="742950" lvl="1" indent="-285750">
              <a:spcBef>
                <a:spcPts val="600"/>
              </a:spcBef>
              <a:buFont typeface="Arial" panose="020B0604020202020204" pitchFamily="34" charset="0"/>
              <a:buChar char="•"/>
            </a:pPr>
            <a:r>
              <a:rPr lang="en-US" sz="20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Are employees who meet certain income levels aware of the powerful Federal “Savers” Credit? </a:t>
            </a:r>
          </a:p>
          <a:p>
            <a:pPr marL="285750" indent="-285750">
              <a:spcBef>
                <a:spcPts val="1200"/>
              </a:spcBef>
              <a:buFont typeface="Arial" panose="020B0604020202020204" pitchFamily="34" charset="0"/>
              <a:buChar char="•"/>
            </a:pPr>
            <a:endParaRPr lang="en-US" sz="1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457200" indent="-457200">
              <a:spcBef>
                <a:spcPts val="1200"/>
              </a:spcBef>
              <a:buFont typeface="+mj-lt"/>
              <a:buAutoNum type="arabicPeriod" startAt="2"/>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If you’re in a state with a mandated state run retirement program, have you explored the advantages of an employer sponsored retirement Plan?</a:t>
            </a:r>
          </a:p>
          <a:p>
            <a:pPr marL="742950" lvl="1" indent="-285750">
              <a:spcBef>
                <a:spcPts val="600"/>
              </a:spcBef>
              <a:buFont typeface="Arial" panose="020B0604020202020204" pitchFamily="34" charset="0"/>
              <a:buChar char="•"/>
            </a:pPr>
            <a:r>
              <a:rPr lang="en-US" sz="2000"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Would you prefer to control the retirement offering to you and your employees by supporting an employer sponsored Plan, over the state run program? </a:t>
            </a:r>
          </a:p>
          <a:p>
            <a:pPr marL="285750" indent="-285750">
              <a:spcBef>
                <a:spcPts val="1200"/>
              </a:spcBef>
              <a:buFont typeface="Arial" panose="020B0604020202020204" pitchFamily="34" charset="0"/>
              <a:buChar char="•"/>
            </a:pPr>
            <a:endParaRPr lang="en-US" sz="1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endParaRPr>
          </a:p>
          <a:p>
            <a:pPr marL="457200" indent="-457200">
              <a:spcBef>
                <a:spcPts val="1200"/>
              </a:spcBef>
              <a:buFont typeface="+mj-lt"/>
              <a:buAutoNum type="arabicPeriod" startAt="3"/>
            </a:pP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Would you like to set an appointment to discuss how a new employer sponsored Plan and the resultant administrative costs can be dramatically reduced with the new Federal Plan implementation and support</a:t>
            </a:r>
            <a:r>
              <a:rPr lang="en-US" sz="2000" b="1" dirty="0">
                <a:latin typeface="Arial" panose="020B0604020202020204" pitchFamily="34" charset="0"/>
                <a:ea typeface="Lato Light" panose="020F0502020204030203" pitchFamily="34" charset="0"/>
                <a:cs typeface="Arial" panose="020B0604020202020204" pitchFamily="34" charset="0"/>
              </a:rPr>
              <a:t>ing</a:t>
            </a:r>
            <a:r>
              <a:rPr lang="en-US" sz="2000" b="1" dirty="0">
                <a:solidFill>
                  <a:schemeClr val="bg2">
                    <a:lumMod val="25000"/>
                  </a:schemeClr>
                </a:solidFill>
                <a:latin typeface="Arial" panose="020B0604020202020204" pitchFamily="34" charset="0"/>
                <a:ea typeface="Lato Light" panose="020F0502020204030203" pitchFamily="34" charset="0"/>
                <a:cs typeface="Arial" panose="020B0604020202020204" pitchFamily="34" charset="0"/>
              </a:rPr>
              <a:t> tax credits?</a:t>
            </a: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2" name="Footer Placeholder 1">
            <a:extLst>
              <a:ext uri="{FF2B5EF4-FFF2-40B4-BE49-F238E27FC236}">
                <a16:creationId xmlns:a16="http://schemas.microsoft.com/office/drawing/2014/main" id="{BAC6ED1C-54EB-48EE-96E9-D57AE03C7991}"/>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343128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orest of trees&#10;&#10;Description automatically generated with low confidence">
            <a:extLst>
              <a:ext uri="{FF2B5EF4-FFF2-40B4-BE49-F238E27FC236}">
                <a16:creationId xmlns:a16="http://schemas.microsoft.com/office/drawing/2014/main" id="{C4FDD199-3C88-4849-B2E5-246A4AE0C9E5}"/>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3C3D1A00-6F2C-41CF-8789-800801CD8C90}"/>
              </a:ext>
            </a:extLst>
          </p:cNvPr>
          <p:cNvSpPr/>
          <p:nvPr/>
        </p:nvSpPr>
        <p:spPr>
          <a:xfrm>
            <a:off x="-1524" y="0"/>
            <a:ext cx="12192000" cy="6858000"/>
          </a:xfrm>
          <a:prstGeom prst="rect">
            <a:avLst/>
          </a:prstGeom>
          <a:solidFill>
            <a:schemeClr val="bg2">
              <a:lumMod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1AEE8DD-6F94-4DCE-88D5-E204AF3C72FC}"/>
              </a:ext>
            </a:extLst>
          </p:cNvPr>
          <p:cNvSpPr txBox="1"/>
          <p:nvPr/>
        </p:nvSpPr>
        <p:spPr>
          <a:xfrm>
            <a:off x="533400" y="1790700"/>
            <a:ext cx="11658600" cy="2939266"/>
          </a:xfrm>
          <a:prstGeom prst="rect">
            <a:avLst/>
          </a:prstGeom>
          <a:noFill/>
        </p:spPr>
        <p:txBody>
          <a:bodyPr wrap="square" rtlCol="0">
            <a:spAutoFit/>
          </a:bodyPr>
          <a:lstStyle/>
          <a:p>
            <a:pPr>
              <a:spcBef>
                <a:spcPts val="600"/>
              </a:spcBef>
            </a:pPr>
            <a:r>
              <a:rPr lang="en-US" sz="5400" b="1" dirty="0">
                <a:solidFill>
                  <a:schemeClr val="bg1"/>
                </a:solidFill>
                <a:latin typeface="Arial" panose="020B0604020202020204" pitchFamily="34" charset="0"/>
                <a:cs typeface="Arial" panose="020B0604020202020204" pitchFamily="34" charset="0"/>
              </a:rPr>
              <a:t>“</a:t>
            </a:r>
            <a:r>
              <a:rPr lang="en-US" sz="2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The best time to plant a tree was 20 years ago.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   The second best time is now</a:t>
            </a:r>
            <a:r>
              <a:rPr lang="en-US" sz="5400" b="1" dirty="0">
                <a:solidFill>
                  <a:schemeClr val="bg1"/>
                </a:solidFill>
                <a:latin typeface="Arial" panose="020B0604020202020204" pitchFamily="34" charset="0"/>
                <a:cs typeface="Arial" panose="020B0604020202020204" pitchFamily="34" charset="0"/>
              </a:rPr>
              <a:t>.”</a:t>
            </a:r>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r>
              <a:rPr lang="en-US" sz="3600" b="1" dirty="0">
                <a:solidFill>
                  <a:schemeClr val="bg1"/>
                </a:solidFill>
                <a:latin typeface="Arial" panose="020B0604020202020204" pitchFamily="34" charset="0"/>
                <a:cs typeface="Arial" panose="020B0604020202020204" pitchFamily="34" charset="0"/>
              </a:rPr>
              <a:t>    — Chinese Proverb</a:t>
            </a:r>
          </a:p>
        </p:txBody>
      </p:sp>
      <p:sp>
        <p:nvSpPr>
          <p:cNvPr id="2" name="Footer Placeholder 1">
            <a:extLst>
              <a:ext uri="{FF2B5EF4-FFF2-40B4-BE49-F238E27FC236}">
                <a16:creationId xmlns:a16="http://schemas.microsoft.com/office/drawing/2014/main" id="{B79B91A7-ABFC-42FB-8044-49F747AEE601}"/>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3419821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group of people in a room&#10;&#10;Description automatically generated with medium confidence">
            <a:extLst>
              <a:ext uri="{FF2B5EF4-FFF2-40B4-BE49-F238E27FC236}">
                <a16:creationId xmlns:a16="http://schemas.microsoft.com/office/drawing/2014/main" id="{0CB0FDBA-320F-44B7-B211-FA3A966CF150}"/>
              </a:ext>
            </a:extLst>
          </p:cNvPr>
          <p:cNvPicPr>
            <a:picLocks noChangeAspect="1"/>
          </p:cNvPicPr>
          <p:nvPr/>
        </p:nvPicPr>
        <p:blipFill rotWithShape="1">
          <a:blip r:embed="rId3">
            <a:alphaModFix amt="2000"/>
            <a:extLst>
              <a:ext uri="{28A0092B-C50C-407E-A947-70E740481C1C}">
                <a14:useLocalDpi xmlns:a14="http://schemas.microsoft.com/office/drawing/2010/main" val="0"/>
              </a:ext>
            </a:extLst>
          </a:blip>
          <a:srcRect l="1049" r="333" b="16791"/>
          <a:stretch/>
        </p:blipFill>
        <p:spPr>
          <a:xfrm>
            <a:off x="0" y="-11"/>
            <a:ext cx="12192000" cy="6858001"/>
          </a:xfrm>
          <a:prstGeom prst="rect">
            <a:avLst/>
          </a:prstGeom>
          <a:effectLst/>
        </p:spPr>
      </p:pic>
      <p:pic>
        <p:nvPicPr>
          <p:cNvPr id="37" name="Picture 36" descr="A tree in a field&#10;&#10;Description automatically generated with low confidence">
            <a:extLst>
              <a:ext uri="{FF2B5EF4-FFF2-40B4-BE49-F238E27FC236}">
                <a16:creationId xmlns:a16="http://schemas.microsoft.com/office/drawing/2014/main" id="{76ADBC39-DC1D-4DCB-B213-94F34F38F1E5}"/>
              </a:ext>
            </a:extLst>
          </p:cNvPr>
          <p:cNvPicPr>
            <a:picLocks noChangeAspect="1"/>
          </p:cNvPicPr>
          <p:nvPr/>
        </p:nvPicPr>
        <p:blipFill rotWithShape="1">
          <a:blip r:embed="rId4">
            <a:extLst>
              <a:ext uri="{28A0092B-C50C-407E-A947-70E740481C1C}">
                <a14:useLocalDpi xmlns:a14="http://schemas.microsoft.com/office/drawing/2010/main" val="0"/>
              </a:ext>
            </a:extLst>
          </a:blip>
          <a:srcRect t="-1" b="10113"/>
          <a:stretch/>
        </p:blipFill>
        <p:spPr>
          <a:xfrm>
            <a:off x="-12190" y="0"/>
            <a:ext cx="12204189" cy="6858001"/>
          </a:xfrm>
          <a:prstGeom prst="rect">
            <a:avLst/>
          </a:prstGeom>
        </p:spPr>
      </p:pic>
      <p:sp>
        <p:nvSpPr>
          <p:cNvPr id="49" name="Rectangle 4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E79AAB17-3A32-461F-B706-BEDC83414680}"/>
              </a:ext>
            </a:extLst>
          </p:cNvPr>
          <p:cNvSpPr/>
          <p:nvPr/>
        </p:nvSpPr>
        <p:spPr>
          <a:xfrm>
            <a:off x="0" y="5293492"/>
            <a:ext cx="12204189" cy="789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i="1" dirty="0">
              <a:solidFill>
                <a:srgbClr val="FCB535"/>
              </a:solidFill>
            </a:endParaRPr>
          </a:p>
        </p:txBody>
      </p:sp>
      <p:sp>
        <p:nvSpPr>
          <p:cNvPr id="47" name="Rectangle 46">
            <a:extLst>
              <a:ext uri="{FF2B5EF4-FFF2-40B4-BE49-F238E27FC236}">
                <a16:creationId xmlns:a16="http://schemas.microsoft.com/office/drawing/2014/main" id="{838E1890-FE9C-46F6-81F2-3698D58BC536}"/>
              </a:ext>
            </a:extLst>
          </p:cNvPr>
          <p:cNvSpPr/>
          <p:nvPr/>
        </p:nvSpPr>
        <p:spPr>
          <a:xfrm>
            <a:off x="0" y="5335885"/>
            <a:ext cx="12211446" cy="699065"/>
          </a:xfrm>
          <a:prstGeom prst="rect">
            <a:avLst/>
          </a:prstGeom>
          <a:solidFill>
            <a:srgbClr val="262626">
              <a:alpha val="42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CB535"/>
                </a:solidFill>
              </a:rPr>
              <a:t>Our Uncommon Diversity Propels Our Uncommon Strength</a:t>
            </a:r>
            <a:endParaRPr lang="en-US" sz="2000" b="1" i="1" dirty="0">
              <a:solidFill>
                <a:srgbClr val="FCB535"/>
              </a:solidFill>
            </a:endParaRPr>
          </a:p>
        </p:txBody>
      </p:sp>
      <p:pic>
        <p:nvPicPr>
          <p:cNvPr id="11" name="Picture 10">
            <a:extLst>
              <a:ext uri="{FF2B5EF4-FFF2-40B4-BE49-F238E27FC236}">
                <a16:creationId xmlns:a16="http://schemas.microsoft.com/office/drawing/2014/main" id="{0F6BB9C8-7A9F-4349-9E0F-2AAA64A86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sp>
        <p:nvSpPr>
          <p:cNvPr id="15" name="CuadroTexto 350">
            <a:extLst>
              <a:ext uri="{FF2B5EF4-FFF2-40B4-BE49-F238E27FC236}">
                <a16:creationId xmlns:a16="http://schemas.microsoft.com/office/drawing/2014/main" id="{0468BB98-273A-4838-BEBC-5372B66B7565}"/>
              </a:ext>
            </a:extLst>
          </p:cNvPr>
          <p:cNvSpPr txBox="1"/>
          <p:nvPr/>
        </p:nvSpPr>
        <p:spPr>
          <a:xfrm>
            <a:off x="-2" y="306854"/>
            <a:ext cx="5198807" cy="523220"/>
          </a:xfrm>
          <a:prstGeom prst="rect">
            <a:avLst/>
          </a:prstGeom>
          <a:solidFill>
            <a:srgbClr val="8E9E82"/>
          </a:solidFill>
          <a:effectLst>
            <a:outerShdw blurRad="50800" dist="38100" dir="2700000" algn="tl" rotWithShape="0">
              <a:prstClr val="black">
                <a:alpha val="40000"/>
              </a:prstClr>
            </a:outerShdw>
          </a:effectLst>
        </p:spPr>
        <p:txBody>
          <a:bodyPr wrap="square" rtlCol="0" anchor="ctr">
            <a:spAutoFit/>
          </a:bodyPr>
          <a:lstStyle/>
          <a:p>
            <a:r>
              <a:rPr lang="en-US" sz="2800" dirty="0">
                <a:solidFill>
                  <a:schemeClr val="bg1"/>
                </a:solidFill>
                <a:latin typeface="Arial Nova Cond" panose="020B0506020202020204" pitchFamily="34" charset="0"/>
                <a:ea typeface="Lato Heavy" charset="0"/>
                <a:cs typeface="Arial" panose="020B0604020202020204" pitchFamily="34" charset="0"/>
              </a:rPr>
              <a:t>  Together We’re Better—Let’s Talk!</a:t>
            </a:r>
          </a:p>
        </p:txBody>
      </p:sp>
      <p:sp>
        <p:nvSpPr>
          <p:cNvPr id="12" name="TextBox 11">
            <a:extLst>
              <a:ext uri="{FF2B5EF4-FFF2-40B4-BE49-F238E27FC236}">
                <a16:creationId xmlns:a16="http://schemas.microsoft.com/office/drawing/2014/main" id="{264D87D7-F42E-4FD9-A5BC-70B7C5B7B524}"/>
              </a:ext>
            </a:extLst>
          </p:cNvPr>
          <p:cNvSpPr txBox="1"/>
          <p:nvPr/>
        </p:nvSpPr>
        <p:spPr>
          <a:xfrm>
            <a:off x="306073" y="1137743"/>
            <a:ext cx="7167509" cy="2308324"/>
          </a:xfrm>
          <a:prstGeom prst="rect">
            <a:avLst/>
          </a:prstGeom>
          <a:noFill/>
        </p:spPr>
        <p:txBody>
          <a:bodyPr wrap="square" rtlCol="0">
            <a:spAutoFit/>
          </a:bodyPr>
          <a:lstStyle/>
          <a:p>
            <a:r>
              <a:rPr lang="en-US" sz="2400" b="1" dirty="0">
                <a:latin typeface="Arial Nova" panose="020B0504020202020204" pitchFamily="34" charset="0"/>
              </a:rPr>
              <a:t>Ann Slotwinski</a:t>
            </a:r>
          </a:p>
          <a:p>
            <a:r>
              <a:rPr lang="en-US" sz="2400" dirty="0">
                <a:latin typeface="Arial Nova" panose="020B0504020202020204" pitchFamily="34" charset="0"/>
              </a:rPr>
              <a:t>Executive Director</a:t>
            </a:r>
          </a:p>
          <a:p>
            <a:r>
              <a:rPr lang="en-US" sz="2400" dirty="0">
                <a:latin typeface="Arial Nova" panose="020B0504020202020204" pitchFamily="34" charset="0"/>
              </a:rPr>
              <a:t>The Cerrado Group</a:t>
            </a:r>
          </a:p>
          <a:p>
            <a:r>
              <a:rPr lang="en-US" sz="2400" dirty="0">
                <a:latin typeface="Arial Nova" panose="020B0504020202020204" pitchFamily="34" charset="0"/>
                <a:hlinkClick r:id="rId6"/>
              </a:rPr>
              <a:t>aslotwinski@cerradogroup.com</a:t>
            </a:r>
            <a:endParaRPr lang="en-US" sz="2400" dirty="0">
              <a:latin typeface="Arial Nova" panose="020B0504020202020204" pitchFamily="34" charset="0"/>
            </a:endParaRPr>
          </a:p>
          <a:p>
            <a:r>
              <a:rPr lang="en-US" sz="2400" dirty="0">
                <a:latin typeface="Arial Nova" panose="020B0504020202020204" pitchFamily="34" charset="0"/>
              </a:rPr>
              <a:t>808-209-0301</a:t>
            </a:r>
          </a:p>
          <a:p>
            <a:r>
              <a:rPr lang="en-US" sz="2400" dirty="0">
                <a:latin typeface="Arial Nova" panose="020B0504020202020204" pitchFamily="34" charset="0"/>
              </a:rPr>
              <a:t>Visit us at: </a:t>
            </a:r>
            <a:r>
              <a:rPr lang="en-US" sz="2400" dirty="0">
                <a:latin typeface="Arial Nova" panose="020B0504020202020204" pitchFamily="34" charset="0"/>
                <a:hlinkClick r:id="rId7"/>
              </a:rPr>
              <a:t>www.cerradogroup.org</a:t>
            </a:r>
            <a:endParaRPr lang="en-US" sz="1200" dirty="0">
              <a:latin typeface="Arial Nova" panose="020B0504020202020204" pitchFamily="34" charset="0"/>
            </a:endParaRPr>
          </a:p>
        </p:txBody>
      </p:sp>
      <p:pic>
        <p:nvPicPr>
          <p:cNvPr id="13" name="Picture 12" descr="A picture containing text&#10;&#10;Description automatically generated">
            <a:extLst>
              <a:ext uri="{FF2B5EF4-FFF2-40B4-BE49-F238E27FC236}">
                <a16:creationId xmlns:a16="http://schemas.microsoft.com/office/drawing/2014/main" id="{1A9C5095-4B92-4BB7-A199-5364AD5BF03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7884" y="3623935"/>
            <a:ext cx="3198453" cy="1199421"/>
          </a:xfrm>
          <a:prstGeom prst="rect">
            <a:avLst/>
          </a:prstGeom>
        </p:spPr>
      </p:pic>
      <p:sp>
        <p:nvSpPr>
          <p:cNvPr id="2" name="Footer Placeholder 1">
            <a:extLst>
              <a:ext uri="{FF2B5EF4-FFF2-40B4-BE49-F238E27FC236}">
                <a16:creationId xmlns:a16="http://schemas.microsoft.com/office/drawing/2014/main" id="{864E24DD-0086-476E-8CBD-D8442E81EB26}"/>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343994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1FE7AE0F-A335-4559-8340-E1616AF896E3}"/>
              </a:ext>
            </a:extLst>
          </p:cNvPr>
          <p:cNvPicPr>
            <a:picLocks noChangeAspect="1"/>
          </p:cNvPicPr>
          <p:nvPr/>
        </p:nvPicPr>
        <p:blipFill rotWithShape="1">
          <a:blip r:embed="rId3">
            <a:extLst>
              <a:ext uri="{28A0092B-C50C-407E-A947-70E740481C1C}">
                <a14:useLocalDpi xmlns:a14="http://schemas.microsoft.com/office/drawing/2010/main" val="0"/>
              </a:ext>
            </a:extLst>
          </a:blip>
          <a:srcRect r="2" b="2438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3" name="Picture 12" descr="A picture containing text&#10;&#10;Description automatically generated">
            <a:extLst>
              <a:ext uri="{FF2B5EF4-FFF2-40B4-BE49-F238E27FC236}">
                <a16:creationId xmlns:a16="http://schemas.microsoft.com/office/drawing/2014/main" id="{5FC17B29-0E81-42B7-90DD-0F24F2A35C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58587" y="2716509"/>
            <a:ext cx="3198453" cy="1199421"/>
          </a:xfrm>
          <a:prstGeom prst="rect">
            <a:avLst/>
          </a:prstGeom>
        </p:spPr>
      </p:pic>
      <p:sp>
        <p:nvSpPr>
          <p:cNvPr id="6" name="TextBox 5">
            <a:extLst>
              <a:ext uri="{FF2B5EF4-FFF2-40B4-BE49-F238E27FC236}">
                <a16:creationId xmlns:a16="http://schemas.microsoft.com/office/drawing/2014/main" id="{F845496E-487C-47A3-BDB1-194FA0B2CA29}"/>
              </a:ext>
            </a:extLst>
          </p:cNvPr>
          <p:cNvSpPr txBox="1"/>
          <p:nvPr/>
        </p:nvSpPr>
        <p:spPr>
          <a:xfrm>
            <a:off x="6096000" y="6157140"/>
            <a:ext cx="6095999" cy="369332"/>
          </a:xfrm>
          <a:prstGeom prst="rect">
            <a:avLst/>
          </a:prstGeom>
          <a:noFill/>
        </p:spPr>
        <p:txBody>
          <a:bodyPr wrap="square">
            <a:spAutoFit/>
          </a:bodyPr>
          <a:lstStyle/>
          <a:p>
            <a:pPr algn="ctr"/>
            <a:r>
              <a:rPr lang="en-US" sz="1800" dirty="0">
                <a:solidFill>
                  <a:schemeClr val="tx1">
                    <a:lumMod val="95000"/>
                  </a:schemeClr>
                </a:solidFill>
                <a:latin typeface="Arial Nova" panose="020B0504020202020204" pitchFamily="34" charset="0"/>
                <a:hlinkClick r:id="rId5">
                  <a:extLst>
                    <a:ext uri="{A12FA001-AC4F-418D-AE19-62706E023703}">
                      <ahyp:hlinkClr xmlns:ahyp="http://schemas.microsoft.com/office/drawing/2018/hyperlinkcolor" val="tx"/>
                    </a:ext>
                  </a:extLst>
                </a:hlinkClick>
              </a:rPr>
              <a:t>www.cerradogroup.org</a:t>
            </a:r>
            <a:endParaRPr lang="en-US" dirty="0">
              <a:solidFill>
                <a:schemeClr val="tx1">
                  <a:lumMod val="95000"/>
                </a:schemeClr>
              </a:solidFill>
            </a:endParaRPr>
          </a:p>
        </p:txBody>
      </p:sp>
      <p:sp>
        <p:nvSpPr>
          <p:cNvPr id="2" name="Footer Placeholder 1">
            <a:extLst>
              <a:ext uri="{FF2B5EF4-FFF2-40B4-BE49-F238E27FC236}">
                <a16:creationId xmlns:a16="http://schemas.microsoft.com/office/drawing/2014/main" id="{A133E64F-6834-41C3-AF2B-0052DD6D0578}"/>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142179775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E0"/>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9814D08-46F3-450E-8E9E-9AD3940B1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665366"/>
            <a:ext cx="12192000" cy="176592"/>
          </a:xfrm>
          <a:prstGeom prst="rect">
            <a:avLst/>
          </a:prstGeom>
        </p:spPr>
      </p:pic>
      <p:sp>
        <p:nvSpPr>
          <p:cNvPr id="4" name="Rectangle 3"/>
          <p:cNvSpPr/>
          <p:nvPr/>
        </p:nvSpPr>
        <p:spPr>
          <a:xfrm>
            <a:off x="-19053" y="115459"/>
            <a:ext cx="12201527" cy="646331"/>
          </a:xfrm>
          <a:prstGeom prst="rect">
            <a:avLst/>
          </a:prstGeom>
        </p:spPr>
        <p:txBody>
          <a:bodyPr wrap="square">
            <a:spAutoFit/>
          </a:bodyPr>
          <a:lstStyle/>
          <a:p>
            <a:pPr fontAlgn="base"/>
            <a:r>
              <a:rPr lang="en-US" dirty="0">
                <a:solidFill>
                  <a:srgbClr val="222222"/>
                </a:solidFill>
                <a:latin typeface="inherit"/>
              </a:rPr>
              <a:t>14 Member Firms </a:t>
            </a:r>
            <a:r>
              <a:rPr lang="en-US" dirty="0">
                <a:solidFill>
                  <a:srgbClr val="B0B0B0"/>
                </a:solidFill>
                <a:latin typeface="inherit"/>
              </a:rPr>
              <a:t>With 199+ Credentialed Employees  </a:t>
            </a:r>
            <a:r>
              <a:rPr lang="en-US" dirty="0">
                <a:solidFill>
                  <a:srgbClr val="222222"/>
                </a:solidFill>
                <a:latin typeface="inherit"/>
              </a:rPr>
              <a:t>23,000+ Plans Managed </a:t>
            </a:r>
            <a:r>
              <a:rPr lang="en-US" dirty="0">
                <a:solidFill>
                  <a:srgbClr val="B0B0B0"/>
                </a:solidFill>
                <a:latin typeface="inherit"/>
              </a:rPr>
              <a:t>With An Average Retention of 8 Years</a:t>
            </a:r>
          </a:p>
          <a:p>
            <a:pPr algn="ctr" fontAlgn="base"/>
            <a:r>
              <a:rPr lang="en-US" dirty="0">
                <a:solidFill>
                  <a:srgbClr val="222222"/>
                </a:solidFill>
                <a:latin typeface="inherit"/>
              </a:rPr>
              <a:t>More Than $43.5 Billion+ </a:t>
            </a:r>
            <a:r>
              <a:rPr lang="en-US" dirty="0">
                <a:solidFill>
                  <a:srgbClr val="B0B0B0"/>
                </a:solidFill>
                <a:latin typeface="inherit"/>
              </a:rPr>
              <a:t>In Total Plan Assets Under Administration </a:t>
            </a:r>
            <a:r>
              <a:rPr lang="en-US" dirty="0">
                <a:solidFill>
                  <a:srgbClr val="222222"/>
                </a:solidFill>
                <a:latin typeface="inherit"/>
              </a:rPr>
              <a:t>755,000+</a:t>
            </a:r>
            <a:r>
              <a:rPr lang="en-US" dirty="0">
                <a:solidFill>
                  <a:srgbClr val="B0B0B0"/>
                </a:solidFill>
                <a:latin typeface="inherit"/>
              </a:rPr>
              <a:t>Retirement Plan Participants</a:t>
            </a:r>
            <a:endParaRPr lang="en-US" b="0" i="0" u="none" strike="noStrike" dirty="0">
              <a:solidFill>
                <a:srgbClr val="B0B0B0"/>
              </a:solidFill>
              <a:effectLst/>
              <a:latin typeface="inherit"/>
            </a:endParaRPr>
          </a:p>
        </p:txBody>
      </p:sp>
      <p:sp>
        <p:nvSpPr>
          <p:cNvPr id="26" name="Rectangle 25">
            <a:extLst>
              <a:ext uri="{FF2B5EF4-FFF2-40B4-BE49-F238E27FC236}">
                <a16:creationId xmlns:a16="http://schemas.microsoft.com/office/drawing/2014/main" id="{838E1890-FE9C-46F6-81F2-3698D58BC536}"/>
              </a:ext>
            </a:extLst>
          </p:cNvPr>
          <p:cNvSpPr/>
          <p:nvPr/>
        </p:nvSpPr>
        <p:spPr>
          <a:xfrm>
            <a:off x="-28972" y="5966301"/>
            <a:ext cx="12211446" cy="699065"/>
          </a:xfrm>
          <a:prstGeom prst="rect">
            <a:avLst/>
          </a:prstGeom>
          <a:solidFill>
            <a:srgbClr val="262626">
              <a:alpha val="42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CB535"/>
                </a:solidFill>
              </a:rPr>
              <a:t>Our Uncommon Diversity Propels Our Uncommon Strength</a:t>
            </a:r>
            <a:endParaRPr lang="en-US" sz="2000" b="1" i="1" dirty="0">
              <a:solidFill>
                <a:srgbClr val="FCB535"/>
              </a:solidFill>
            </a:endParaRPr>
          </a:p>
        </p:txBody>
      </p:sp>
      <p:pic>
        <p:nvPicPr>
          <p:cNvPr id="7" name="Picture 6">
            <a:extLst>
              <a:ext uri="{FF2B5EF4-FFF2-40B4-BE49-F238E27FC236}">
                <a16:creationId xmlns:a16="http://schemas.microsoft.com/office/drawing/2014/main" id="{34E0F8BC-CEF9-7A9C-631F-5614F6887596}"/>
              </a:ext>
            </a:extLst>
          </p:cNvPr>
          <p:cNvPicPr>
            <a:picLocks noChangeAspect="1"/>
          </p:cNvPicPr>
          <p:nvPr/>
        </p:nvPicPr>
        <p:blipFill rotWithShape="1">
          <a:blip r:embed="rId4"/>
          <a:srcRect l="5975" t="14257" r="6919" b="9230"/>
          <a:stretch/>
        </p:blipFill>
        <p:spPr>
          <a:xfrm>
            <a:off x="1404957" y="838180"/>
            <a:ext cx="9122005" cy="5128120"/>
          </a:xfrm>
          <a:prstGeom prst="rect">
            <a:avLst/>
          </a:prstGeom>
        </p:spPr>
      </p:pic>
      <p:cxnSp>
        <p:nvCxnSpPr>
          <p:cNvPr id="66" name="Straight Connector 65">
            <a:extLst>
              <a:ext uri="{FF2B5EF4-FFF2-40B4-BE49-F238E27FC236}">
                <a16:creationId xmlns:a16="http://schemas.microsoft.com/office/drawing/2014/main" id="{C73BC99B-6616-4E77-A500-AAC7A46BB3F0}"/>
              </a:ext>
            </a:extLst>
          </p:cNvPr>
          <p:cNvCxnSpPr>
            <a:cxnSpLocks/>
          </p:cNvCxnSpPr>
          <p:nvPr/>
        </p:nvCxnSpPr>
        <p:spPr>
          <a:xfrm>
            <a:off x="-3376" y="838180"/>
            <a:ext cx="1218585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091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group of people in a room&#10;&#10;Description automatically generated with medium confidence">
            <a:extLst>
              <a:ext uri="{FF2B5EF4-FFF2-40B4-BE49-F238E27FC236}">
                <a16:creationId xmlns:a16="http://schemas.microsoft.com/office/drawing/2014/main" id="{0CB0FDBA-320F-44B7-B211-FA3A966CF150}"/>
              </a:ext>
            </a:extLst>
          </p:cNvPr>
          <p:cNvPicPr>
            <a:picLocks noChangeAspect="1"/>
          </p:cNvPicPr>
          <p:nvPr/>
        </p:nvPicPr>
        <p:blipFill rotWithShape="1">
          <a:blip r:embed="rId3">
            <a:alphaModFix amt="2000"/>
            <a:extLst>
              <a:ext uri="{28A0092B-C50C-407E-A947-70E740481C1C}">
                <a14:useLocalDpi xmlns:a14="http://schemas.microsoft.com/office/drawing/2010/main" val="0"/>
              </a:ext>
            </a:extLst>
          </a:blip>
          <a:srcRect l="1049" r="333" b="16791"/>
          <a:stretch/>
        </p:blipFill>
        <p:spPr>
          <a:xfrm>
            <a:off x="-934720" y="-10"/>
            <a:ext cx="13126720" cy="6356360"/>
          </a:xfrm>
          <a:prstGeom prst="rect">
            <a:avLst/>
          </a:prstGeom>
          <a:effectLst/>
        </p:spPr>
      </p:pic>
      <p:pic>
        <p:nvPicPr>
          <p:cNvPr id="37" name="Picture 36" descr="A tree in a field&#10;&#10;Description automatically generated with low confidence">
            <a:extLst>
              <a:ext uri="{FF2B5EF4-FFF2-40B4-BE49-F238E27FC236}">
                <a16:creationId xmlns:a16="http://schemas.microsoft.com/office/drawing/2014/main" id="{76ADBC39-DC1D-4DCB-B213-94F34F38F1E5}"/>
              </a:ext>
            </a:extLst>
          </p:cNvPr>
          <p:cNvPicPr>
            <a:picLocks noChangeAspect="1"/>
          </p:cNvPicPr>
          <p:nvPr/>
        </p:nvPicPr>
        <p:blipFill rotWithShape="1">
          <a:blip r:embed="rId4">
            <a:extLst>
              <a:ext uri="{28A0092B-C50C-407E-A947-70E740481C1C}">
                <a14:useLocalDpi xmlns:a14="http://schemas.microsoft.com/office/drawing/2010/main" val="0"/>
              </a:ext>
            </a:extLst>
          </a:blip>
          <a:srcRect t="-1" b="315"/>
          <a:stretch/>
        </p:blipFill>
        <p:spPr>
          <a:xfrm>
            <a:off x="0" y="3303203"/>
            <a:ext cx="12204189" cy="3053146"/>
          </a:xfrm>
          <a:prstGeom prst="rect">
            <a:avLst/>
          </a:prstGeom>
        </p:spPr>
      </p:pic>
      <p:pic>
        <p:nvPicPr>
          <p:cNvPr id="11" name="Picture 10">
            <a:extLst>
              <a:ext uri="{FF2B5EF4-FFF2-40B4-BE49-F238E27FC236}">
                <a16:creationId xmlns:a16="http://schemas.microsoft.com/office/drawing/2014/main" id="{0F6BB9C8-7A9F-4349-9E0F-2AAA64A86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8744"/>
            <a:ext cx="12192000" cy="169255"/>
          </a:xfrm>
          <a:prstGeom prst="rect">
            <a:avLst/>
          </a:prstGeom>
        </p:spPr>
      </p:pic>
      <p:sp>
        <p:nvSpPr>
          <p:cNvPr id="15" name="CuadroTexto 350">
            <a:extLst>
              <a:ext uri="{FF2B5EF4-FFF2-40B4-BE49-F238E27FC236}">
                <a16:creationId xmlns:a16="http://schemas.microsoft.com/office/drawing/2014/main" id="{EA8BCB47-8638-4B67-8969-5E92ACF69873}"/>
              </a:ext>
            </a:extLst>
          </p:cNvPr>
          <p:cNvSpPr txBox="1"/>
          <p:nvPr/>
        </p:nvSpPr>
        <p:spPr>
          <a:xfrm>
            <a:off x="568960" y="-162038"/>
            <a:ext cx="10566400" cy="769441"/>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The </a:t>
            </a:r>
            <a:r>
              <a:rPr lang="en-US" sz="4400" b="1" dirty="0" err="1">
                <a:solidFill>
                  <a:schemeClr val="tx2"/>
                </a:solidFill>
                <a:latin typeface="Arial Nova Cond" panose="020B0506020202020204" pitchFamily="34" charset="0"/>
                <a:ea typeface="Lato Heavy" charset="0"/>
                <a:cs typeface="Poppins" pitchFamily="2" charset="77"/>
              </a:rPr>
              <a:t>Cerrado</a:t>
            </a:r>
            <a:r>
              <a:rPr lang="en-US" sz="4400" b="1" dirty="0">
                <a:solidFill>
                  <a:schemeClr val="tx2"/>
                </a:solidFill>
                <a:latin typeface="Arial Nova Cond" panose="020B0506020202020204" pitchFamily="34" charset="0"/>
                <a:ea typeface="Lato Heavy" charset="0"/>
                <a:cs typeface="Poppins" pitchFamily="2" charset="77"/>
              </a:rPr>
              <a:t> Group – Member Services</a:t>
            </a:r>
          </a:p>
        </p:txBody>
      </p:sp>
      <p:sp>
        <p:nvSpPr>
          <p:cNvPr id="16" name="CuadroTexto 351">
            <a:extLst>
              <a:ext uri="{FF2B5EF4-FFF2-40B4-BE49-F238E27FC236}">
                <a16:creationId xmlns:a16="http://schemas.microsoft.com/office/drawing/2014/main" id="{06C2E348-B5ED-4C31-AD76-2B4E3E7F3870}"/>
              </a:ext>
            </a:extLst>
          </p:cNvPr>
          <p:cNvSpPr txBox="1"/>
          <p:nvPr/>
        </p:nvSpPr>
        <p:spPr>
          <a:xfrm>
            <a:off x="413577" y="736348"/>
            <a:ext cx="6161927"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Retirement Plan Types Served</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DC - 401(k) / Profit Sharing</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DB &amp; Cash Balance Plans</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ERISA &amp; non-ERISA 403(b)</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Governmental &amp; Non-profit 401(a) &amp; 457(b)</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457(f) Plans</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ESOP Administration</a:t>
            </a:r>
          </a:p>
          <a:p>
            <a:pPr marL="742950" lvl="1" indent="-285750">
              <a:buFont typeface="Arial" panose="020B0604020202020204" pitchFamily="34" charset="0"/>
              <a:buChar char="•"/>
            </a:pPr>
            <a:endPar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endParaRPr>
          </a:p>
          <a:p>
            <a:pPr marL="342900" indent="-342900">
              <a:buFont typeface="Arial" panose="020B0604020202020204" pitchFamily="34" charset="0"/>
              <a:buChar char="•"/>
            </a:pPr>
            <a:r>
              <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Standard Services</a:t>
            </a:r>
          </a:p>
          <a:p>
            <a:pPr marL="800100" lvl="1" indent="-34290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Interpret plan documents</a:t>
            </a:r>
          </a:p>
          <a:p>
            <a:pPr marL="800100" lvl="1" indent="-34290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Contribution calculations</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 Compliance testing &amp; regulatory filings</a:t>
            </a:r>
          </a:p>
          <a:p>
            <a:pPr marL="742950" lvl="1" indent="-285750">
              <a:buFont typeface="Arial" panose="020B0604020202020204" pitchFamily="34" charset="0"/>
              <a:buChar char="•"/>
            </a:pPr>
            <a:endPar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endParaRPr>
          </a:p>
        </p:txBody>
      </p:sp>
      <p:sp>
        <p:nvSpPr>
          <p:cNvPr id="17" name="CuadroTexto 351">
            <a:extLst>
              <a:ext uri="{FF2B5EF4-FFF2-40B4-BE49-F238E27FC236}">
                <a16:creationId xmlns:a16="http://schemas.microsoft.com/office/drawing/2014/main" id="{52C0CE32-2625-49E6-A217-9A01D8F063FE}"/>
              </a:ext>
            </a:extLst>
          </p:cNvPr>
          <p:cNvSpPr txBox="1"/>
          <p:nvPr/>
        </p:nvSpPr>
        <p:spPr>
          <a:xfrm>
            <a:off x="413577" y="4558610"/>
            <a:ext cx="6800023"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Actuarial Services &amp; </a:t>
            </a:r>
            <a:r>
              <a:rPr lang="en-US" sz="2000" b="1" dirty="0">
                <a:solidFill>
                  <a:schemeClr val="bg2">
                    <a:lumMod val="50000"/>
                  </a:schemeClr>
                </a:solidFill>
                <a:latin typeface="Arial" panose="020B0604020202020204" pitchFamily="34" charset="0"/>
                <a:cs typeface="Arial" panose="020B0604020202020204" pitchFamily="34" charset="0"/>
              </a:rPr>
              <a:t>3(16) Fiduciary Services</a:t>
            </a:r>
          </a:p>
        </p:txBody>
      </p:sp>
      <p:sp>
        <p:nvSpPr>
          <p:cNvPr id="18" name="TextBox 17">
            <a:extLst>
              <a:ext uri="{FF2B5EF4-FFF2-40B4-BE49-F238E27FC236}">
                <a16:creationId xmlns:a16="http://schemas.microsoft.com/office/drawing/2014/main" id="{E5ED2C62-BE21-48C0-8C84-D1751ADD713D}"/>
              </a:ext>
            </a:extLst>
          </p:cNvPr>
          <p:cNvSpPr txBox="1"/>
          <p:nvPr/>
        </p:nvSpPr>
        <p:spPr>
          <a:xfrm>
            <a:off x="-1" y="6384047"/>
            <a:ext cx="12192001" cy="276999"/>
          </a:xfrm>
          <a:prstGeom prst="rect">
            <a:avLst/>
          </a:prstGeom>
          <a:noFill/>
        </p:spPr>
        <p:txBody>
          <a:bodyPr wrap="square">
            <a:spAutoFit/>
          </a:bodyPr>
          <a:lstStyle/>
          <a:p>
            <a:pPr algn="ctr"/>
            <a:r>
              <a:rPr lang="en-US" sz="1200" b="1" i="1" dirty="0">
                <a:latin typeface="Arial" panose="020B0604020202020204" pitchFamily="34" charset="0"/>
                <a:cs typeface="Arial" panose="020B0604020202020204" pitchFamily="34" charset="0"/>
              </a:rPr>
              <a:t>* All items listed are an example of offerings from different firms. Each firm will have its own distinct list of services offered and those offerings will vary. </a:t>
            </a:r>
            <a:endParaRPr lang="en-US" sz="1200" dirty="0">
              <a:latin typeface="Arial" panose="020B0604020202020204" pitchFamily="34" charset="0"/>
              <a:cs typeface="Arial" panose="020B0604020202020204" pitchFamily="34" charset="0"/>
            </a:endParaRPr>
          </a:p>
        </p:txBody>
      </p:sp>
      <p:sp>
        <p:nvSpPr>
          <p:cNvPr id="3" name="Rectangle 2"/>
          <p:cNvSpPr/>
          <p:nvPr/>
        </p:nvSpPr>
        <p:spPr>
          <a:xfrm>
            <a:off x="6748194" y="706236"/>
            <a:ext cx="6096000" cy="3170099"/>
          </a:xfrm>
          <a:prstGeom prst="rect">
            <a:avLst/>
          </a:prstGeom>
        </p:spPr>
        <p:txBody>
          <a:bodyPr>
            <a:spAutoFit/>
          </a:bodyPr>
          <a:lstStyle/>
          <a:p>
            <a:pPr marL="285750" indent="-285750">
              <a:buFont typeface="Arial" panose="020B0604020202020204" pitchFamily="34" charset="0"/>
              <a:buChar char="•"/>
            </a:pPr>
            <a:r>
              <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Consulting Services</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Custom Plan Design</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Technical Corrections</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Governance &amp; Compliance</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IRS/DOL Audit Representation</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Merger &amp; Acquisition Plan Reviews</a:t>
            </a:r>
          </a:p>
          <a:p>
            <a:pPr marL="742950" lvl="1" indent="-285750">
              <a:buFont typeface="Arial" panose="020B0604020202020204" pitchFamily="34" charset="0"/>
              <a:buChar char="•"/>
            </a:pPr>
            <a:r>
              <a:rPr lang="en-US" sz="2000"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Benchmarking</a:t>
            </a:r>
          </a:p>
          <a:p>
            <a:pPr lvl="1"/>
            <a:endPar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endParaRPr>
          </a:p>
          <a:p>
            <a:pPr marL="342900" indent="-342900">
              <a:buFont typeface="Arial" panose="020B0604020202020204" pitchFamily="34" charset="0"/>
              <a:buChar char="•"/>
            </a:pPr>
            <a:r>
              <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rPr>
              <a:t>Daily Valuation Recordkeeping</a:t>
            </a:r>
          </a:p>
          <a:p>
            <a:pPr marL="742950" lvl="1" indent="-285750">
              <a:buFont typeface="Arial" panose="020B0604020202020204" pitchFamily="34" charset="0"/>
              <a:buChar char="•"/>
            </a:pPr>
            <a:endParaRPr lang="en-US" sz="2000" b="1" dirty="0">
              <a:solidFill>
                <a:schemeClr val="bg2">
                  <a:lumMod val="50000"/>
                </a:schemeClr>
              </a:solidFill>
              <a:latin typeface="Arial" panose="020B0604020202020204" pitchFamily="34" charset="0"/>
              <a:ea typeface="Lato Light" panose="020F0502020204030203" pitchFamily="34" charset="0"/>
              <a:cs typeface="Arial" panose="020B0604020202020204" pitchFamily="34" charset="0"/>
            </a:endParaRPr>
          </a:p>
        </p:txBody>
      </p:sp>
    </p:spTree>
    <p:extLst>
      <p:ext uri="{BB962C8B-B14F-4D97-AF65-F5344CB8AC3E}">
        <p14:creationId xmlns:p14="http://schemas.microsoft.com/office/powerpoint/2010/main" val="299866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sp>
        <p:nvSpPr>
          <p:cNvPr id="34" name="CuadroTexto 350">
            <a:extLst>
              <a:ext uri="{FF2B5EF4-FFF2-40B4-BE49-F238E27FC236}">
                <a16:creationId xmlns:a16="http://schemas.microsoft.com/office/drawing/2014/main" id="{1E1E2707-6E70-42B7-8F0A-B95A8D78F35D}"/>
              </a:ext>
            </a:extLst>
          </p:cNvPr>
          <p:cNvSpPr txBox="1"/>
          <p:nvPr/>
        </p:nvSpPr>
        <p:spPr>
          <a:xfrm>
            <a:off x="282945" y="3132850"/>
            <a:ext cx="11909054" cy="769441"/>
          </a:xfrm>
          <a:prstGeom prst="rect">
            <a:avLst/>
          </a:prstGeom>
          <a:noFill/>
        </p:spPr>
        <p:txBody>
          <a:bodyPr wrap="square" rtlCol="0">
            <a:spAutoFit/>
          </a:bodyPr>
          <a:lstStyle/>
          <a:p>
            <a:r>
              <a:rPr lang="en-US" sz="4400" b="1" dirty="0">
                <a:solidFill>
                  <a:schemeClr val="tx2"/>
                </a:solidFill>
                <a:latin typeface="Arial Nova Cond" panose="020B0506020202020204" pitchFamily="34" charset="0"/>
                <a:ea typeface="Lato Heavy" charset="0"/>
                <a:cs typeface="Poppins" pitchFamily="2" charset="77"/>
              </a:rPr>
              <a:t>How We Can Help Support You </a:t>
            </a: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grpSp>
        <p:nvGrpSpPr>
          <p:cNvPr id="18" name="Group 17">
            <a:extLst>
              <a:ext uri="{FF2B5EF4-FFF2-40B4-BE49-F238E27FC236}">
                <a16:creationId xmlns:a16="http://schemas.microsoft.com/office/drawing/2014/main" id="{093E6842-42DA-48ED-A640-D1EA199327E5}"/>
              </a:ext>
            </a:extLst>
          </p:cNvPr>
          <p:cNvGrpSpPr/>
          <p:nvPr/>
        </p:nvGrpSpPr>
        <p:grpSpPr>
          <a:xfrm>
            <a:off x="4103422" y="1042860"/>
            <a:ext cx="2241199" cy="5081295"/>
            <a:chOff x="2188612" y="1479666"/>
            <a:chExt cx="2352187" cy="4969917"/>
          </a:xfrm>
        </p:grpSpPr>
        <p:grpSp>
          <p:nvGrpSpPr>
            <p:cNvPr id="109" name="Group 108">
              <a:extLst>
                <a:ext uri="{FF2B5EF4-FFF2-40B4-BE49-F238E27FC236}">
                  <a16:creationId xmlns:a16="http://schemas.microsoft.com/office/drawing/2014/main" id="{797B63C9-6345-4AA2-B5DE-7DDC9A688066}"/>
                </a:ext>
              </a:extLst>
            </p:cNvPr>
            <p:cNvGrpSpPr/>
            <p:nvPr/>
          </p:nvGrpSpPr>
          <p:grpSpPr>
            <a:xfrm>
              <a:off x="2295241" y="1479666"/>
              <a:ext cx="846125" cy="603929"/>
              <a:chOff x="4409791" y="1479666"/>
              <a:chExt cx="846125" cy="603929"/>
            </a:xfrm>
          </p:grpSpPr>
          <p:cxnSp>
            <p:nvCxnSpPr>
              <p:cNvPr id="125" name="Straight Connector 124">
                <a:extLst>
                  <a:ext uri="{FF2B5EF4-FFF2-40B4-BE49-F238E27FC236}">
                    <a16:creationId xmlns:a16="http://schemas.microsoft.com/office/drawing/2014/main" id="{BCE0D93C-C1CB-4E39-A37F-029520C3B4F1}"/>
                  </a:ext>
                </a:extLst>
              </p:cNvPr>
              <p:cNvCxnSpPr/>
              <p:nvPr/>
            </p:nvCxnSpPr>
            <p:spPr>
              <a:xfrm flipV="1">
                <a:off x="4409791" y="1479666"/>
                <a:ext cx="270125" cy="6039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3B0FAE1-8A7D-4A51-AD6D-020C45FA4375}"/>
                  </a:ext>
                </a:extLst>
              </p:cNvPr>
              <p:cNvCxnSpPr/>
              <p:nvPr/>
            </p:nvCxnSpPr>
            <p:spPr>
              <a:xfrm>
                <a:off x="4679916" y="1479666"/>
                <a:ext cx="576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358C436-3F6F-44A5-BA85-E05955A5F3DB}"/>
                </a:ext>
              </a:extLst>
            </p:cNvPr>
            <p:cNvGrpSpPr/>
            <p:nvPr/>
          </p:nvGrpSpPr>
          <p:grpSpPr>
            <a:xfrm>
              <a:off x="2964372" y="2254564"/>
              <a:ext cx="972355" cy="156640"/>
              <a:chOff x="5078922" y="2254564"/>
              <a:chExt cx="972355" cy="156640"/>
            </a:xfrm>
          </p:grpSpPr>
          <p:cxnSp>
            <p:nvCxnSpPr>
              <p:cNvPr id="123" name="Straight Connector 122">
                <a:extLst>
                  <a:ext uri="{FF2B5EF4-FFF2-40B4-BE49-F238E27FC236}">
                    <a16:creationId xmlns:a16="http://schemas.microsoft.com/office/drawing/2014/main" id="{9057665A-49CB-428E-91F9-1252A19635FC}"/>
                  </a:ext>
                </a:extLst>
              </p:cNvPr>
              <p:cNvCxnSpPr/>
              <p:nvPr/>
            </p:nvCxnSpPr>
            <p:spPr>
              <a:xfrm flipV="1">
                <a:off x="5078922" y="2254564"/>
                <a:ext cx="252331" cy="1566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6391DDB-9371-4D98-9D54-2F96F3846DEC}"/>
                  </a:ext>
                </a:extLst>
              </p:cNvPr>
              <p:cNvCxnSpPr/>
              <p:nvPr/>
            </p:nvCxnSpPr>
            <p:spPr>
              <a:xfrm>
                <a:off x="5331253" y="2254564"/>
                <a:ext cx="720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98FD5296-0B9E-4555-845C-DEE7E2C512AE}"/>
                </a:ext>
              </a:extLst>
            </p:cNvPr>
            <p:cNvGrpSpPr/>
            <p:nvPr/>
          </p:nvGrpSpPr>
          <p:grpSpPr>
            <a:xfrm>
              <a:off x="3494575" y="3029461"/>
              <a:ext cx="1046224" cy="210022"/>
              <a:chOff x="5609125" y="3029461"/>
              <a:chExt cx="1046224" cy="210022"/>
            </a:xfrm>
          </p:grpSpPr>
          <p:cxnSp>
            <p:nvCxnSpPr>
              <p:cNvPr id="121" name="Straight Connector 120">
                <a:extLst>
                  <a:ext uri="{FF2B5EF4-FFF2-40B4-BE49-F238E27FC236}">
                    <a16:creationId xmlns:a16="http://schemas.microsoft.com/office/drawing/2014/main" id="{5D20ED72-5C8C-42D8-8D7B-BA788AD1AA6F}"/>
                  </a:ext>
                </a:extLst>
              </p:cNvPr>
              <p:cNvCxnSpPr>
                <a:cxnSpLocks/>
                <a:stCxn id="22" idx="2"/>
              </p:cNvCxnSpPr>
              <p:nvPr/>
            </p:nvCxnSpPr>
            <p:spPr>
              <a:xfrm flipV="1">
                <a:off x="5609125" y="3029462"/>
                <a:ext cx="326200" cy="21002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18993E2-79F7-419C-A061-4AEE9E180EF1}"/>
                  </a:ext>
                </a:extLst>
              </p:cNvPr>
              <p:cNvCxnSpPr/>
              <p:nvPr/>
            </p:nvCxnSpPr>
            <p:spPr>
              <a:xfrm>
                <a:off x="5935325" y="3029461"/>
                <a:ext cx="720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22202ECB-D62F-4293-9CCC-E2D8C258E5D9}"/>
                </a:ext>
              </a:extLst>
            </p:cNvPr>
            <p:cNvGrpSpPr/>
            <p:nvPr/>
          </p:nvGrpSpPr>
          <p:grpSpPr>
            <a:xfrm>
              <a:off x="3406928" y="4737698"/>
              <a:ext cx="786020" cy="162039"/>
              <a:chOff x="5521478" y="4737698"/>
              <a:chExt cx="786020" cy="162039"/>
            </a:xfrm>
          </p:grpSpPr>
          <p:cxnSp>
            <p:nvCxnSpPr>
              <p:cNvPr id="119" name="Straight Connector 118">
                <a:extLst>
                  <a:ext uri="{FF2B5EF4-FFF2-40B4-BE49-F238E27FC236}">
                    <a16:creationId xmlns:a16="http://schemas.microsoft.com/office/drawing/2014/main" id="{9F323465-B8F8-4689-958C-4A756BC30052}"/>
                  </a:ext>
                </a:extLst>
              </p:cNvPr>
              <p:cNvCxnSpPr/>
              <p:nvPr/>
            </p:nvCxnSpPr>
            <p:spPr>
              <a:xfrm flipH="1" flipV="1">
                <a:off x="5521478" y="4737698"/>
                <a:ext cx="409561" cy="162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BBC904B-A8DF-4F9F-90CF-891907FE3278}"/>
                  </a:ext>
                </a:extLst>
              </p:cNvPr>
              <p:cNvCxnSpPr/>
              <p:nvPr/>
            </p:nvCxnSpPr>
            <p:spPr>
              <a:xfrm>
                <a:off x="5931039" y="4899737"/>
                <a:ext cx="37645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1EA2444-4B91-4291-A4CE-CFC62A62FCA8}"/>
                </a:ext>
              </a:extLst>
            </p:cNvPr>
            <p:cNvGrpSpPr/>
            <p:nvPr/>
          </p:nvGrpSpPr>
          <p:grpSpPr>
            <a:xfrm>
              <a:off x="2916390" y="5418735"/>
              <a:ext cx="715109" cy="255901"/>
              <a:chOff x="5030940" y="5418735"/>
              <a:chExt cx="715109" cy="255901"/>
            </a:xfrm>
          </p:grpSpPr>
          <p:cxnSp>
            <p:nvCxnSpPr>
              <p:cNvPr id="117" name="Straight Connector 116">
                <a:extLst>
                  <a:ext uri="{FF2B5EF4-FFF2-40B4-BE49-F238E27FC236}">
                    <a16:creationId xmlns:a16="http://schemas.microsoft.com/office/drawing/2014/main" id="{3399DAD6-0DCB-4494-8D3D-24DE83247732}"/>
                  </a:ext>
                </a:extLst>
              </p:cNvPr>
              <p:cNvCxnSpPr/>
              <p:nvPr/>
            </p:nvCxnSpPr>
            <p:spPr>
              <a:xfrm flipH="1" flipV="1">
                <a:off x="5030940" y="5418735"/>
                <a:ext cx="277042" cy="2559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821AD81-020A-4182-940B-A1D07E998A42}"/>
                  </a:ext>
                </a:extLst>
              </p:cNvPr>
              <p:cNvCxnSpPr/>
              <p:nvPr/>
            </p:nvCxnSpPr>
            <p:spPr>
              <a:xfrm>
                <a:off x="5307982" y="5674635"/>
                <a:ext cx="43806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E9227626-E8AC-43DD-90AF-D52A7108AF69}"/>
                </a:ext>
              </a:extLst>
            </p:cNvPr>
            <p:cNvGrpSpPr/>
            <p:nvPr/>
          </p:nvGrpSpPr>
          <p:grpSpPr>
            <a:xfrm>
              <a:off x="2188612" y="5789350"/>
              <a:ext cx="867163" cy="660233"/>
              <a:chOff x="4303162" y="5789350"/>
              <a:chExt cx="867163" cy="660233"/>
            </a:xfrm>
          </p:grpSpPr>
          <p:cxnSp>
            <p:nvCxnSpPr>
              <p:cNvPr id="115" name="Straight Connector 114">
                <a:extLst>
                  <a:ext uri="{FF2B5EF4-FFF2-40B4-BE49-F238E27FC236}">
                    <a16:creationId xmlns:a16="http://schemas.microsoft.com/office/drawing/2014/main" id="{E635187E-6ACE-41AD-83F3-31CA2D211AD7}"/>
                  </a:ext>
                </a:extLst>
              </p:cNvPr>
              <p:cNvCxnSpPr/>
              <p:nvPr/>
            </p:nvCxnSpPr>
            <p:spPr>
              <a:xfrm flipH="1" flipV="1">
                <a:off x="4303162" y="5789350"/>
                <a:ext cx="336711" cy="6601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7F5A431-C00D-4152-BA9E-1608ECB7887B}"/>
                  </a:ext>
                </a:extLst>
              </p:cNvPr>
              <p:cNvCxnSpPr/>
              <p:nvPr/>
            </p:nvCxnSpPr>
            <p:spPr>
              <a:xfrm>
                <a:off x="4639869" y="6449488"/>
                <a:ext cx="530456" cy="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1E35F353-2D34-4D54-AE1D-1D25D2C22F93}"/>
              </a:ext>
            </a:extLst>
          </p:cNvPr>
          <p:cNvGrpSpPr/>
          <p:nvPr/>
        </p:nvGrpSpPr>
        <p:grpSpPr>
          <a:xfrm>
            <a:off x="3787063" y="748384"/>
            <a:ext cx="7956890" cy="2327716"/>
            <a:chOff x="3787063" y="748384"/>
            <a:chExt cx="7956890" cy="2327716"/>
          </a:xfrm>
        </p:grpSpPr>
        <p:grpSp>
          <p:nvGrpSpPr>
            <p:cNvPr id="61" name="Group 60">
              <a:extLst>
                <a:ext uri="{FF2B5EF4-FFF2-40B4-BE49-F238E27FC236}">
                  <a16:creationId xmlns:a16="http://schemas.microsoft.com/office/drawing/2014/main" id="{CF002CC4-C6C5-44DA-AC76-5992FF851662}"/>
                </a:ext>
              </a:extLst>
            </p:cNvPr>
            <p:cNvGrpSpPr/>
            <p:nvPr/>
          </p:nvGrpSpPr>
          <p:grpSpPr>
            <a:xfrm>
              <a:off x="4956400" y="748384"/>
              <a:ext cx="5748496" cy="588951"/>
              <a:chOff x="3083836" y="1191645"/>
              <a:chExt cx="6033178" cy="576042"/>
            </a:xfrm>
          </p:grpSpPr>
          <p:grpSp>
            <p:nvGrpSpPr>
              <p:cNvPr id="102" name="Group 101">
                <a:extLst>
                  <a:ext uri="{FF2B5EF4-FFF2-40B4-BE49-F238E27FC236}">
                    <a16:creationId xmlns:a16="http://schemas.microsoft.com/office/drawing/2014/main" id="{83892433-FD5B-4F5A-AEC2-4F8051E90E42}"/>
                  </a:ext>
                </a:extLst>
              </p:cNvPr>
              <p:cNvGrpSpPr/>
              <p:nvPr/>
            </p:nvGrpSpPr>
            <p:grpSpPr>
              <a:xfrm>
                <a:off x="3083836" y="1191645"/>
                <a:ext cx="6033178" cy="576042"/>
                <a:chOff x="5412681" y="666750"/>
                <a:chExt cx="6904646" cy="647700"/>
              </a:xfrm>
            </p:grpSpPr>
            <p:sp>
              <p:nvSpPr>
                <p:cNvPr id="106" name="Rounded Rectangle 61">
                  <a:extLst>
                    <a:ext uri="{FF2B5EF4-FFF2-40B4-BE49-F238E27FC236}">
                      <a16:creationId xmlns:a16="http://schemas.microsoft.com/office/drawing/2014/main" id="{A7AD2145-A00D-41C1-9724-B4101D230FF9}"/>
                    </a:ext>
                  </a:extLst>
                </p:cNvPr>
                <p:cNvSpPr/>
                <p:nvPr/>
              </p:nvSpPr>
              <p:spPr>
                <a:xfrm>
                  <a:off x="5412681" y="666750"/>
                  <a:ext cx="6904646" cy="647700"/>
                </a:xfrm>
                <a:prstGeom prst="roundRect">
                  <a:avLst>
                    <a:gd name="adj" fmla="val 50000"/>
                  </a:avLst>
                </a:prstGeom>
                <a:solidFill>
                  <a:srgbClr val="3B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7" name="Oval 106">
                  <a:extLst>
                    <a:ext uri="{FF2B5EF4-FFF2-40B4-BE49-F238E27FC236}">
                      <a16:creationId xmlns:a16="http://schemas.microsoft.com/office/drawing/2014/main" id="{3F437723-FF61-4A59-BE51-5456E97AE7BE}"/>
                    </a:ext>
                  </a:extLst>
                </p:cNvPr>
                <p:cNvSpPr/>
                <p:nvPr/>
              </p:nvSpPr>
              <p:spPr>
                <a:xfrm>
                  <a:off x="5466978" y="722402"/>
                  <a:ext cx="536396" cy="536396"/>
                </a:xfrm>
                <a:prstGeom prst="ellipse">
                  <a:avLst/>
                </a:prstGeom>
                <a:solidFill>
                  <a:schemeClr val="bg1"/>
                </a:solidFill>
                <a:ln>
                  <a:solidFill>
                    <a:srgbClr val="0039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103" name="Group 102">
                <a:extLst>
                  <a:ext uri="{FF2B5EF4-FFF2-40B4-BE49-F238E27FC236}">
                    <a16:creationId xmlns:a16="http://schemas.microsoft.com/office/drawing/2014/main" id="{BA321A6C-BB12-43F1-99A1-28FCD80727FA}"/>
                  </a:ext>
                </a:extLst>
              </p:cNvPr>
              <p:cNvGrpSpPr/>
              <p:nvPr/>
            </p:nvGrpSpPr>
            <p:grpSpPr>
              <a:xfrm>
                <a:off x="3119304" y="1302492"/>
                <a:ext cx="5503859" cy="336683"/>
                <a:chOff x="3119304" y="1302492"/>
                <a:chExt cx="5503859" cy="336683"/>
              </a:xfrm>
            </p:grpSpPr>
            <p:sp>
              <p:nvSpPr>
                <p:cNvPr id="104" name="TextBox 103">
                  <a:extLst>
                    <a:ext uri="{FF2B5EF4-FFF2-40B4-BE49-F238E27FC236}">
                      <a16:creationId xmlns:a16="http://schemas.microsoft.com/office/drawing/2014/main" id="{AFB75F80-71FB-406D-9CA6-6A1BE3AD0E0B}"/>
                    </a:ext>
                  </a:extLst>
                </p:cNvPr>
                <p:cNvSpPr txBox="1"/>
                <p:nvPr/>
              </p:nvSpPr>
              <p:spPr>
                <a:xfrm>
                  <a:off x="3695940" y="1308042"/>
                  <a:ext cx="4927223" cy="331133"/>
                </a:xfrm>
                <a:prstGeom prst="rect">
                  <a:avLst/>
                </a:prstGeom>
                <a:noFill/>
              </p:spPr>
              <p:txBody>
                <a:bodyPr wrap="square" rtlCol="0">
                  <a:spAutoFit/>
                </a:bodyPr>
                <a:lstStyle/>
                <a:p>
                  <a:r>
                    <a:rPr lang="en-US" sz="1600" b="1" dirty="0">
                      <a:solidFill>
                        <a:schemeClr val="bg1"/>
                      </a:solidFill>
                      <a:cs typeface="Arial" panose="020B0604020202020204" pitchFamily="34" charset="0"/>
                    </a:rPr>
                    <a:t>We fix broken retirement plans</a:t>
                  </a:r>
                </a:p>
              </p:txBody>
            </p:sp>
            <p:sp>
              <p:nvSpPr>
                <p:cNvPr id="105" name="TextBox 104">
                  <a:extLst>
                    <a:ext uri="{FF2B5EF4-FFF2-40B4-BE49-F238E27FC236}">
                      <a16:creationId xmlns:a16="http://schemas.microsoft.com/office/drawing/2014/main" id="{BC336C0F-0F12-4E2D-AF7C-A0CE528B3C41}"/>
                    </a:ext>
                  </a:extLst>
                </p:cNvPr>
                <p:cNvSpPr txBox="1"/>
                <p:nvPr/>
              </p:nvSpPr>
              <p:spPr>
                <a:xfrm>
                  <a:off x="3119304" y="1302492"/>
                  <a:ext cx="469898" cy="331133"/>
                </a:xfrm>
                <a:prstGeom prst="rect">
                  <a:avLst/>
                </a:prstGeom>
                <a:noFill/>
              </p:spPr>
              <p:txBody>
                <a:bodyPr wrap="square" rtlCol="0">
                  <a:spAutoFit/>
                </a:bodyPr>
                <a:lstStyle/>
                <a:p>
                  <a:pPr algn="ctr"/>
                  <a:endParaRPr lang="en-IN" sz="1600" b="1" dirty="0">
                    <a:cs typeface="Arial" panose="020B0604020202020204" pitchFamily="34" charset="0"/>
                  </a:endParaRPr>
                </a:p>
              </p:txBody>
            </p:sp>
          </p:grpSp>
        </p:grpSp>
        <p:grpSp>
          <p:nvGrpSpPr>
            <p:cNvPr id="62" name="Group 61">
              <a:extLst>
                <a:ext uri="{FF2B5EF4-FFF2-40B4-BE49-F238E27FC236}">
                  <a16:creationId xmlns:a16="http://schemas.microsoft.com/office/drawing/2014/main" id="{E564F5B8-1375-4B3F-9527-F491EFBC1D4B}"/>
                </a:ext>
              </a:extLst>
            </p:cNvPr>
            <p:cNvGrpSpPr/>
            <p:nvPr/>
          </p:nvGrpSpPr>
          <p:grpSpPr>
            <a:xfrm>
              <a:off x="5460499" y="1540648"/>
              <a:ext cx="5748495" cy="588951"/>
              <a:chOff x="3612899" y="1966543"/>
              <a:chExt cx="6033177" cy="576042"/>
            </a:xfrm>
          </p:grpSpPr>
          <p:grpSp>
            <p:nvGrpSpPr>
              <p:cNvPr id="96" name="Group 95">
                <a:extLst>
                  <a:ext uri="{FF2B5EF4-FFF2-40B4-BE49-F238E27FC236}">
                    <a16:creationId xmlns:a16="http://schemas.microsoft.com/office/drawing/2014/main" id="{4009E4BA-F7CA-43AC-9102-FA89C9042981}"/>
                  </a:ext>
                </a:extLst>
              </p:cNvPr>
              <p:cNvGrpSpPr/>
              <p:nvPr/>
            </p:nvGrpSpPr>
            <p:grpSpPr>
              <a:xfrm>
                <a:off x="3612899" y="1966543"/>
                <a:ext cx="6033177" cy="576042"/>
                <a:chOff x="5412680" y="666750"/>
                <a:chExt cx="6904643" cy="647700"/>
              </a:xfrm>
            </p:grpSpPr>
            <p:sp>
              <p:nvSpPr>
                <p:cNvPr id="100" name="Rounded Rectangle 64">
                  <a:extLst>
                    <a:ext uri="{FF2B5EF4-FFF2-40B4-BE49-F238E27FC236}">
                      <a16:creationId xmlns:a16="http://schemas.microsoft.com/office/drawing/2014/main" id="{126E9BA3-7480-482F-8855-2B2E685E8F42}"/>
                    </a:ext>
                  </a:extLst>
                </p:cNvPr>
                <p:cNvSpPr/>
                <p:nvPr/>
              </p:nvSpPr>
              <p:spPr>
                <a:xfrm>
                  <a:off x="5412680" y="666750"/>
                  <a:ext cx="6904643" cy="647700"/>
                </a:xfrm>
                <a:prstGeom prst="roundRect">
                  <a:avLst>
                    <a:gd name="adj" fmla="val 50000"/>
                  </a:avLst>
                </a:prstGeom>
                <a:solidFill>
                  <a:srgbClr val="617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101" name="Oval 100">
                  <a:extLst>
                    <a:ext uri="{FF2B5EF4-FFF2-40B4-BE49-F238E27FC236}">
                      <a16:creationId xmlns:a16="http://schemas.microsoft.com/office/drawing/2014/main" id="{2D47FE7B-EBEA-4DA5-8065-83A718D66EA1}"/>
                    </a:ext>
                  </a:extLst>
                </p:cNvPr>
                <p:cNvSpPr/>
                <p:nvPr/>
              </p:nvSpPr>
              <p:spPr>
                <a:xfrm>
                  <a:off x="546378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97" name="Group 96">
                <a:extLst>
                  <a:ext uri="{FF2B5EF4-FFF2-40B4-BE49-F238E27FC236}">
                    <a16:creationId xmlns:a16="http://schemas.microsoft.com/office/drawing/2014/main" id="{03466B68-2C05-460F-B0A7-1E0AA4470F60}"/>
                  </a:ext>
                </a:extLst>
              </p:cNvPr>
              <p:cNvGrpSpPr/>
              <p:nvPr/>
            </p:nvGrpSpPr>
            <p:grpSpPr>
              <a:xfrm>
                <a:off x="3643676" y="2079699"/>
                <a:ext cx="5758207" cy="334683"/>
                <a:chOff x="3643676" y="2079699"/>
                <a:chExt cx="5758207" cy="334683"/>
              </a:xfrm>
            </p:grpSpPr>
            <p:sp>
              <p:nvSpPr>
                <p:cNvPr id="98" name="TextBox 97">
                  <a:extLst>
                    <a:ext uri="{FF2B5EF4-FFF2-40B4-BE49-F238E27FC236}">
                      <a16:creationId xmlns:a16="http://schemas.microsoft.com/office/drawing/2014/main" id="{6033DC27-36E4-4C96-B045-AE29F8F4F398}"/>
                    </a:ext>
                  </a:extLst>
                </p:cNvPr>
                <p:cNvSpPr txBox="1"/>
                <p:nvPr/>
              </p:nvSpPr>
              <p:spPr>
                <a:xfrm>
                  <a:off x="4311039" y="2079699"/>
                  <a:ext cx="5090844" cy="331134"/>
                </a:xfrm>
                <a:prstGeom prst="rect">
                  <a:avLst/>
                </a:prstGeom>
                <a:noFill/>
              </p:spPr>
              <p:txBody>
                <a:bodyPr wrap="square" rtlCol="0">
                  <a:spAutoFit/>
                </a:bodyPr>
                <a:lstStyle/>
                <a:p>
                  <a:r>
                    <a:rPr lang="en-IN" sz="1600" b="1" dirty="0">
                      <a:solidFill>
                        <a:schemeClr val="bg1"/>
                      </a:solidFill>
                      <a:cs typeface="Arial" panose="020B0604020202020204" pitchFamily="34" charset="0"/>
                    </a:rPr>
                    <a:t>Increased closing rates</a:t>
                  </a:r>
                  <a:endParaRPr lang="en-US" sz="1600" b="1" dirty="0">
                    <a:solidFill>
                      <a:schemeClr val="bg1"/>
                    </a:solidFill>
                    <a:cs typeface="Arial" panose="020B0604020202020204" pitchFamily="34" charset="0"/>
                  </a:endParaRPr>
                </a:p>
              </p:txBody>
            </p:sp>
            <p:sp>
              <p:nvSpPr>
                <p:cNvPr id="99" name="TextBox 98">
                  <a:extLst>
                    <a:ext uri="{FF2B5EF4-FFF2-40B4-BE49-F238E27FC236}">
                      <a16:creationId xmlns:a16="http://schemas.microsoft.com/office/drawing/2014/main" id="{ECCBBBB1-ACB0-4A7A-BDF6-26F4A9AF32B4}"/>
                    </a:ext>
                  </a:extLst>
                </p:cNvPr>
                <p:cNvSpPr txBox="1"/>
                <p:nvPr/>
              </p:nvSpPr>
              <p:spPr>
                <a:xfrm>
                  <a:off x="3643676" y="2083248"/>
                  <a:ext cx="469898" cy="331134"/>
                </a:xfrm>
                <a:prstGeom prst="rect">
                  <a:avLst/>
                </a:prstGeom>
                <a:noFill/>
              </p:spPr>
              <p:txBody>
                <a:bodyPr wrap="square" rtlCol="0">
                  <a:spAutoFit/>
                </a:bodyPr>
                <a:lstStyle/>
                <a:p>
                  <a:pPr algn="ctr"/>
                  <a:endParaRPr lang="en-IN" sz="1600" b="1" dirty="0">
                    <a:cs typeface="Arial" panose="020B0604020202020204" pitchFamily="34" charset="0"/>
                  </a:endParaRPr>
                </a:p>
              </p:txBody>
            </p:sp>
          </p:grpSp>
        </p:grpSp>
        <p:grpSp>
          <p:nvGrpSpPr>
            <p:cNvPr id="63" name="Group 62">
              <a:extLst>
                <a:ext uri="{FF2B5EF4-FFF2-40B4-BE49-F238E27FC236}">
                  <a16:creationId xmlns:a16="http://schemas.microsoft.com/office/drawing/2014/main" id="{A43617E2-7A9F-410A-8D44-CDD37B30882E}"/>
                </a:ext>
              </a:extLst>
            </p:cNvPr>
            <p:cNvGrpSpPr/>
            <p:nvPr/>
          </p:nvGrpSpPr>
          <p:grpSpPr>
            <a:xfrm>
              <a:off x="5995457" y="2332912"/>
              <a:ext cx="5748496" cy="588951"/>
              <a:chOff x="4174350" y="2741441"/>
              <a:chExt cx="6033178" cy="576042"/>
            </a:xfrm>
          </p:grpSpPr>
          <p:grpSp>
            <p:nvGrpSpPr>
              <p:cNvPr id="90" name="Group 89">
                <a:extLst>
                  <a:ext uri="{FF2B5EF4-FFF2-40B4-BE49-F238E27FC236}">
                    <a16:creationId xmlns:a16="http://schemas.microsoft.com/office/drawing/2014/main" id="{572AB7B7-F6A4-4B9F-BAD4-C0D19D94D36F}"/>
                  </a:ext>
                </a:extLst>
              </p:cNvPr>
              <p:cNvGrpSpPr/>
              <p:nvPr/>
            </p:nvGrpSpPr>
            <p:grpSpPr>
              <a:xfrm>
                <a:off x="4174350" y="2741441"/>
                <a:ext cx="6033178" cy="576042"/>
                <a:chOff x="5412681" y="666750"/>
                <a:chExt cx="6904646" cy="647700"/>
              </a:xfrm>
            </p:grpSpPr>
            <p:sp>
              <p:nvSpPr>
                <p:cNvPr id="94" name="Rounded Rectangle 67">
                  <a:extLst>
                    <a:ext uri="{FF2B5EF4-FFF2-40B4-BE49-F238E27FC236}">
                      <a16:creationId xmlns:a16="http://schemas.microsoft.com/office/drawing/2014/main" id="{32970B5C-D5F2-45E3-A6A4-598752463791}"/>
                    </a:ext>
                  </a:extLst>
                </p:cNvPr>
                <p:cNvSpPr/>
                <p:nvPr/>
              </p:nvSpPr>
              <p:spPr>
                <a:xfrm>
                  <a:off x="5412681" y="666750"/>
                  <a:ext cx="6904646" cy="647700"/>
                </a:xfrm>
                <a:prstGeom prst="roundRect">
                  <a:avLst>
                    <a:gd name="adj" fmla="val 50000"/>
                  </a:avLst>
                </a:prstGeom>
                <a:solidFill>
                  <a:srgbClr val="8E9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5" name="Oval 94">
                  <a:extLst>
                    <a:ext uri="{FF2B5EF4-FFF2-40B4-BE49-F238E27FC236}">
                      <a16:creationId xmlns:a16="http://schemas.microsoft.com/office/drawing/2014/main" id="{8B22CEAF-7130-4E1D-A967-79D0B5A1B3F0}"/>
                    </a:ext>
                  </a:extLst>
                </p:cNvPr>
                <p:cNvSpPr/>
                <p:nvPr/>
              </p:nvSpPr>
              <p:spPr>
                <a:xfrm>
                  <a:off x="546059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91" name="Group 90">
                <a:extLst>
                  <a:ext uri="{FF2B5EF4-FFF2-40B4-BE49-F238E27FC236}">
                    <a16:creationId xmlns:a16="http://schemas.microsoft.com/office/drawing/2014/main" id="{9B42E9CF-5E92-47CC-874C-B556B93DA5E5}"/>
                  </a:ext>
                </a:extLst>
              </p:cNvPr>
              <p:cNvGrpSpPr/>
              <p:nvPr/>
            </p:nvGrpSpPr>
            <p:grpSpPr>
              <a:xfrm>
                <a:off x="4210321" y="2851597"/>
                <a:ext cx="5956493" cy="343789"/>
                <a:chOff x="4210321" y="2851597"/>
                <a:chExt cx="5956493" cy="343789"/>
              </a:xfrm>
            </p:grpSpPr>
            <p:sp>
              <p:nvSpPr>
                <p:cNvPr id="92" name="TextBox 91">
                  <a:extLst>
                    <a:ext uri="{FF2B5EF4-FFF2-40B4-BE49-F238E27FC236}">
                      <a16:creationId xmlns:a16="http://schemas.microsoft.com/office/drawing/2014/main" id="{28D76F48-A897-4073-A57E-36321C61DD9F}"/>
                    </a:ext>
                  </a:extLst>
                </p:cNvPr>
                <p:cNvSpPr txBox="1"/>
                <p:nvPr/>
              </p:nvSpPr>
              <p:spPr>
                <a:xfrm>
                  <a:off x="4737250" y="2851597"/>
                  <a:ext cx="5429564" cy="331134"/>
                </a:xfrm>
                <a:prstGeom prst="rect">
                  <a:avLst/>
                </a:prstGeom>
                <a:noFill/>
              </p:spPr>
              <p:txBody>
                <a:bodyPr wrap="square" rtlCol="0">
                  <a:spAutoFit/>
                </a:bodyPr>
                <a:lstStyle/>
                <a:p>
                  <a:r>
                    <a:rPr lang="en-US" sz="1600" b="1" dirty="0">
                      <a:solidFill>
                        <a:schemeClr val="bg1"/>
                      </a:solidFill>
                      <a:cs typeface="Arial" panose="020B0604020202020204" pitchFamily="34" charset="0"/>
                    </a:rPr>
                    <a:t>Unparalleled Product Provider intelligence</a:t>
                  </a:r>
                </a:p>
              </p:txBody>
            </p:sp>
            <p:sp>
              <p:nvSpPr>
                <p:cNvPr id="93" name="TextBox 92">
                  <a:extLst>
                    <a:ext uri="{FF2B5EF4-FFF2-40B4-BE49-F238E27FC236}">
                      <a16:creationId xmlns:a16="http://schemas.microsoft.com/office/drawing/2014/main" id="{0AC6A6CE-F958-46AE-873D-78D274DFFCCB}"/>
                    </a:ext>
                  </a:extLst>
                </p:cNvPr>
                <p:cNvSpPr txBox="1"/>
                <p:nvPr/>
              </p:nvSpPr>
              <p:spPr>
                <a:xfrm>
                  <a:off x="4210321" y="2864252"/>
                  <a:ext cx="469898" cy="331134"/>
                </a:xfrm>
                <a:prstGeom prst="rect">
                  <a:avLst/>
                </a:prstGeom>
                <a:noFill/>
              </p:spPr>
              <p:txBody>
                <a:bodyPr wrap="square" rtlCol="0">
                  <a:spAutoFit/>
                </a:bodyPr>
                <a:lstStyle/>
                <a:p>
                  <a:pPr algn="ctr"/>
                  <a:endParaRPr lang="en-IN" sz="1600" b="1" dirty="0">
                    <a:cs typeface="Arial" panose="020B0604020202020204" pitchFamily="34" charset="0"/>
                  </a:endParaRPr>
                </a:p>
              </p:txBody>
            </p:sp>
          </p:grpSp>
        </p:grpSp>
        <p:sp>
          <p:nvSpPr>
            <p:cNvPr id="20" name="Freeform 89">
              <a:extLst>
                <a:ext uri="{FF2B5EF4-FFF2-40B4-BE49-F238E27FC236}">
                  <a16:creationId xmlns:a16="http://schemas.microsoft.com/office/drawing/2014/main" id="{CD02E38E-A69B-4CE3-8B05-2A1DE28A9B74}"/>
                </a:ext>
              </a:extLst>
            </p:cNvPr>
            <p:cNvSpPr/>
            <p:nvPr/>
          </p:nvSpPr>
          <p:spPr>
            <a:xfrm>
              <a:off x="3787063" y="1586732"/>
              <a:ext cx="687432" cy="595635"/>
            </a:xfrm>
            <a:custGeom>
              <a:avLst/>
              <a:gdLst>
                <a:gd name="connsiteX0" fmla="*/ 0 w 1101994"/>
                <a:gd name="connsiteY0" fmla="*/ 0 h 874251"/>
                <a:gd name="connsiteX1" fmla="*/ 265300 w 1101994"/>
                <a:gd name="connsiteY1" fmla="*/ 13396 h 874251"/>
                <a:gd name="connsiteX2" fmla="*/ 1018002 w 1101994"/>
                <a:gd name="connsiteY2" fmla="*/ 205956 h 874251"/>
                <a:gd name="connsiteX3" fmla="*/ 1101994 w 1101994"/>
                <a:gd name="connsiteY3" fmla="*/ 246417 h 874251"/>
                <a:gd name="connsiteX4" fmla="*/ 809230 w 1101994"/>
                <a:gd name="connsiteY4" fmla="*/ 874251 h 874251"/>
                <a:gd name="connsiteX5" fmla="*/ 748121 w 1101994"/>
                <a:gd name="connsiteY5" fmla="*/ 844813 h 874251"/>
                <a:gd name="connsiteX6" fmla="*/ 194410 w 1101994"/>
                <a:gd name="connsiteY6" fmla="*/ 703160 h 874251"/>
                <a:gd name="connsiteX7" fmla="*/ 0 w 1101994"/>
                <a:gd name="connsiteY7" fmla="*/ 693343 h 874251"/>
                <a:gd name="connsiteX8" fmla="*/ 0 w 1101994"/>
                <a:gd name="connsiteY8" fmla="*/ 0 h 87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994" h="874251">
                  <a:moveTo>
                    <a:pt x="0" y="0"/>
                  </a:moveTo>
                  <a:lnTo>
                    <a:pt x="265300" y="13396"/>
                  </a:lnTo>
                  <a:cubicBezTo>
                    <a:pt x="529797" y="40258"/>
                    <a:pt x="782675" y="106422"/>
                    <a:pt x="1018002" y="205956"/>
                  </a:cubicBezTo>
                  <a:lnTo>
                    <a:pt x="1101994" y="246417"/>
                  </a:lnTo>
                  <a:lnTo>
                    <a:pt x="809230" y="874251"/>
                  </a:lnTo>
                  <a:lnTo>
                    <a:pt x="748121" y="844813"/>
                  </a:lnTo>
                  <a:cubicBezTo>
                    <a:pt x="575008" y="771592"/>
                    <a:pt x="388983" y="722920"/>
                    <a:pt x="194410" y="703160"/>
                  </a:cubicBezTo>
                  <a:lnTo>
                    <a:pt x="0" y="693343"/>
                  </a:lnTo>
                  <a:lnTo>
                    <a:pt x="0" y="0"/>
                  </a:lnTo>
                  <a:close/>
                </a:path>
              </a:pathLst>
            </a:custGeom>
            <a:solidFill>
              <a:srgbClr val="3B2D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1" name="Freeform 88">
              <a:extLst>
                <a:ext uri="{FF2B5EF4-FFF2-40B4-BE49-F238E27FC236}">
                  <a16:creationId xmlns:a16="http://schemas.microsoft.com/office/drawing/2014/main" id="{929D269D-5570-40EA-9729-76100C7D7FAF}"/>
                </a:ext>
              </a:extLst>
            </p:cNvPr>
            <p:cNvSpPr/>
            <p:nvPr/>
          </p:nvSpPr>
          <p:spPr>
            <a:xfrm>
              <a:off x="4295069" y="1756303"/>
              <a:ext cx="760141" cy="788683"/>
            </a:xfrm>
            <a:custGeom>
              <a:avLst/>
              <a:gdLst>
                <a:gd name="connsiteX0" fmla="*/ 292763 w 1218550"/>
                <a:gd name="connsiteY0" fmla="*/ 0 h 1157601"/>
                <a:gd name="connsiteX1" fmla="*/ 432894 w 1218550"/>
                <a:gd name="connsiteY1" fmla="*/ 67505 h 1157601"/>
                <a:gd name="connsiteX2" fmla="*/ 1206546 w 1218550"/>
                <a:gd name="connsiteY2" fmla="*/ 705365 h 1157601"/>
                <a:gd name="connsiteX3" fmla="*/ 1218550 w 1218550"/>
                <a:gd name="connsiteY3" fmla="*/ 721417 h 1157601"/>
                <a:gd name="connsiteX4" fmla="*/ 679908 w 1218550"/>
                <a:gd name="connsiteY4" fmla="*/ 1157601 h 1157601"/>
                <a:gd name="connsiteX5" fmla="*/ 671529 w 1218550"/>
                <a:gd name="connsiteY5" fmla="*/ 1146396 h 1157601"/>
                <a:gd name="connsiteX6" fmla="*/ 102406 w 1218550"/>
                <a:gd name="connsiteY6" fmla="*/ 677165 h 1157601"/>
                <a:gd name="connsiteX7" fmla="*/ 0 w 1218550"/>
                <a:gd name="connsiteY7" fmla="*/ 627833 h 1157601"/>
                <a:gd name="connsiteX8" fmla="*/ 292763 w 1218550"/>
                <a:gd name="connsiteY8" fmla="*/ 0 h 11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550" h="1157601">
                  <a:moveTo>
                    <a:pt x="292763" y="0"/>
                  </a:moveTo>
                  <a:lnTo>
                    <a:pt x="432894" y="67505"/>
                  </a:lnTo>
                  <a:cubicBezTo>
                    <a:pt x="730184" y="229002"/>
                    <a:pt x="992755" y="446309"/>
                    <a:pt x="1206546" y="705365"/>
                  </a:cubicBezTo>
                  <a:lnTo>
                    <a:pt x="1218550" y="721417"/>
                  </a:lnTo>
                  <a:lnTo>
                    <a:pt x="679908" y="1157601"/>
                  </a:lnTo>
                  <a:lnTo>
                    <a:pt x="671529" y="1146396"/>
                  </a:lnTo>
                  <a:cubicBezTo>
                    <a:pt x="514257" y="955826"/>
                    <a:pt x="321101" y="795968"/>
                    <a:pt x="102406" y="677165"/>
                  </a:cubicBezTo>
                  <a:lnTo>
                    <a:pt x="0" y="627833"/>
                  </a:lnTo>
                  <a:lnTo>
                    <a:pt x="292763" y="0"/>
                  </a:lnTo>
                  <a:close/>
                </a:path>
              </a:pathLst>
            </a:custGeom>
            <a:solidFill>
              <a:srgbClr val="6179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2" name="Freeform 82">
              <a:extLst>
                <a:ext uri="{FF2B5EF4-FFF2-40B4-BE49-F238E27FC236}">
                  <a16:creationId xmlns:a16="http://schemas.microsoft.com/office/drawing/2014/main" id="{678F330D-FEF9-4AAB-B231-B4502829F2D3}"/>
                </a:ext>
              </a:extLst>
            </p:cNvPr>
            <p:cNvSpPr/>
            <p:nvPr/>
          </p:nvSpPr>
          <p:spPr>
            <a:xfrm>
              <a:off x="4721330" y="2250921"/>
              <a:ext cx="656514" cy="825179"/>
            </a:xfrm>
            <a:custGeom>
              <a:avLst/>
              <a:gdLst>
                <a:gd name="connsiteX0" fmla="*/ 538642 w 1052430"/>
                <a:gd name="connsiteY0" fmla="*/ 0 h 1211168"/>
                <a:gd name="connsiteX1" fmla="*/ 674202 w 1052430"/>
                <a:gd name="connsiteY1" fmla="*/ 181282 h 1211168"/>
                <a:gd name="connsiteX2" fmla="*/ 1004200 w 1052430"/>
                <a:gd name="connsiteY2" fmla="*/ 867734 h 1211168"/>
                <a:gd name="connsiteX3" fmla="*/ 1052430 w 1052430"/>
                <a:gd name="connsiteY3" fmla="*/ 1055306 h 1211168"/>
                <a:gd name="connsiteX4" fmla="*/ 377320 w 1052430"/>
                <a:gd name="connsiteY4" fmla="*/ 1211168 h 1211168"/>
                <a:gd name="connsiteX5" fmla="*/ 342028 w 1052430"/>
                <a:gd name="connsiteY5" fmla="*/ 1073913 h 1211168"/>
                <a:gd name="connsiteX6" fmla="*/ 99272 w 1052430"/>
                <a:gd name="connsiteY6" fmla="*/ 568937 h 1211168"/>
                <a:gd name="connsiteX7" fmla="*/ 0 w 1052430"/>
                <a:gd name="connsiteY7" fmla="*/ 436183 h 1211168"/>
                <a:gd name="connsiteX8" fmla="*/ 538642 w 1052430"/>
                <a:gd name="connsiteY8" fmla="*/ 0 h 12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430" h="1211168">
                  <a:moveTo>
                    <a:pt x="538642" y="0"/>
                  </a:moveTo>
                  <a:lnTo>
                    <a:pt x="674202" y="181282"/>
                  </a:lnTo>
                  <a:cubicBezTo>
                    <a:pt x="815595" y="390571"/>
                    <a:pt x="927572" y="621365"/>
                    <a:pt x="1004200" y="867734"/>
                  </a:cubicBezTo>
                  <a:lnTo>
                    <a:pt x="1052430" y="1055306"/>
                  </a:lnTo>
                  <a:lnTo>
                    <a:pt x="377320" y="1211168"/>
                  </a:lnTo>
                  <a:lnTo>
                    <a:pt x="342028" y="1073913"/>
                  </a:lnTo>
                  <a:cubicBezTo>
                    <a:pt x="285658" y="892676"/>
                    <a:pt x="203285" y="722896"/>
                    <a:pt x="99272" y="568937"/>
                  </a:cubicBezTo>
                  <a:lnTo>
                    <a:pt x="0" y="436183"/>
                  </a:lnTo>
                  <a:lnTo>
                    <a:pt x="538642" y="0"/>
                  </a:lnTo>
                  <a:close/>
                </a:path>
              </a:pathLst>
            </a:custGeom>
            <a:solidFill>
              <a:srgbClr val="8E9E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nvGrpSpPr>
            <p:cNvPr id="27" name="Group 26">
              <a:extLst>
                <a:ext uri="{FF2B5EF4-FFF2-40B4-BE49-F238E27FC236}">
                  <a16:creationId xmlns:a16="http://schemas.microsoft.com/office/drawing/2014/main" id="{DE6FE7A4-DD45-437D-834B-B5755A2F20A9}"/>
                </a:ext>
              </a:extLst>
            </p:cNvPr>
            <p:cNvGrpSpPr/>
            <p:nvPr/>
          </p:nvGrpSpPr>
          <p:grpSpPr>
            <a:xfrm>
              <a:off x="3951972" y="1702733"/>
              <a:ext cx="295830" cy="317438"/>
              <a:chOff x="-2336165" y="2018030"/>
              <a:chExt cx="2782570" cy="2782570"/>
            </a:xfrm>
            <a:solidFill>
              <a:schemeClr val="bg1"/>
            </a:solidFill>
          </p:grpSpPr>
          <p:sp>
            <p:nvSpPr>
              <p:cNvPr id="59" name="Freeform 121">
                <a:extLst>
                  <a:ext uri="{FF2B5EF4-FFF2-40B4-BE49-F238E27FC236}">
                    <a16:creationId xmlns:a16="http://schemas.microsoft.com/office/drawing/2014/main" id="{47B2A625-13A5-4926-A977-E60277A35242}"/>
                  </a:ext>
                </a:extLst>
              </p:cNvPr>
              <p:cNvSpPr/>
              <p:nvPr/>
            </p:nvSpPr>
            <p:spPr>
              <a:xfrm>
                <a:off x="-1709379" y="2644177"/>
                <a:ext cx="1528998" cy="1530276"/>
              </a:xfrm>
              <a:custGeom>
                <a:avLst/>
                <a:gdLst>
                  <a:gd name="connsiteX0" fmla="*/ 1144188 w 1528998"/>
                  <a:gd name="connsiteY0" fmla="*/ 815938 h 1530276"/>
                  <a:gd name="connsiteX1" fmla="*/ 1528998 w 1528998"/>
                  <a:gd name="connsiteY1" fmla="*/ 815938 h 1530276"/>
                  <a:gd name="connsiteX2" fmla="*/ 1518483 w 1528998"/>
                  <a:gd name="connsiteY2" fmla="*/ 920243 h 1530276"/>
                  <a:gd name="connsiteX3" fmla="*/ 900734 w 1528998"/>
                  <a:gd name="connsiteY3" fmla="*/ 1522737 h 1530276"/>
                  <a:gd name="connsiteX4" fmla="*/ 815299 w 1528998"/>
                  <a:gd name="connsiteY4" fmla="*/ 1530276 h 1530276"/>
                  <a:gd name="connsiteX5" fmla="*/ 815299 w 1528998"/>
                  <a:gd name="connsiteY5" fmla="*/ 1145466 h 1530276"/>
                  <a:gd name="connsiteX6" fmla="*/ 832617 w 1528998"/>
                  <a:gd name="connsiteY6" fmla="*/ 1143938 h 1530276"/>
                  <a:gd name="connsiteX7" fmla="*/ 1141491 w 1528998"/>
                  <a:gd name="connsiteY7" fmla="*/ 842691 h 1530276"/>
                  <a:gd name="connsiteX8" fmla="*/ 0 w 1528998"/>
                  <a:gd name="connsiteY8" fmla="*/ 815938 h 1530276"/>
                  <a:gd name="connsiteX9" fmla="*/ 384810 w 1528998"/>
                  <a:gd name="connsiteY9" fmla="*/ 815938 h 1530276"/>
                  <a:gd name="connsiteX10" fmla="*/ 387507 w 1528998"/>
                  <a:gd name="connsiteY10" fmla="*/ 842691 h 1530276"/>
                  <a:gd name="connsiteX11" fmla="*/ 696381 w 1528998"/>
                  <a:gd name="connsiteY11" fmla="*/ 1143938 h 1530276"/>
                  <a:gd name="connsiteX12" fmla="*/ 713699 w 1528998"/>
                  <a:gd name="connsiteY12" fmla="*/ 1145466 h 1530276"/>
                  <a:gd name="connsiteX13" fmla="*/ 713699 w 1528998"/>
                  <a:gd name="connsiteY13" fmla="*/ 1530276 h 1530276"/>
                  <a:gd name="connsiteX14" fmla="*/ 628264 w 1528998"/>
                  <a:gd name="connsiteY14" fmla="*/ 1522737 h 1530276"/>
                  <a:gd name="connsiteX15" fmla="*/ 10515 w 1528998"/>
                  <a:gd name="connsiteY15" fmla="*/ 920243 h 1530276"/>
                  <a:gd name="connsiteX16" fmla="*/ 815299 w 1528998"/>
                  <a:gd name="connsiteY16" fmla="*/ 0 h 1530276"/>
                  <a:gd name="connsiteX17" fmla="*/ 900734 w 1528998"/>
                  <a:gd name="connsiteY17" fmla="*/ 7539 h 1530276"/>
                  <a:gd name="connsiteX18" fmla="*/ 1518483 w 1528998"/>
                  <a:gd name="connsiteY18" fmla="*/ 610033 h 1530276"/>
                  <a:gd name="connsiteX19" fmla="*/ 1528998 w 1528998"/>
                  <a:gd name="connsiteY19" fmla="*/ 714338 h 1530276"/>
                  <a:gd name="connsiteX20" fmla="*/ 1144188 w 1528998"/>
                  <a:gd name="connsiteY20" fmla="*/ 714338 h 1530276"/>
                  <a:gd name="connsiteX21" fmla="*/ 1141491 w 1528998"/>
                  <a:gd name="connsiteY21" fmla="*/ 687585 h 1530276"/>
                  <a:gd name="connsiteX22" fmla="*/ 832617 w 1528998"/>
                  <a:gd name="connsiteY22" fmla="*/ 386338 h 1530276"/>
                  <a:gd name="connsiteX23" fmla="*/ 815299 w 1528998"/>
                  <a:gd name="connsiteY23" fmla="*/ 384810 h 1530276"/>
                  <a:gd name="connsiteX24" fmla="*/ 713699 w 1528998"/>
                  <a:gd name="connsiteY24" fmla="*/ 0 h 1530276"/>
                  <a:gd name="connsiteX25" fmla="*/ 713699 w 1528998"/>
                  <a:gd name="connsiteY25" fmla="*/ 384810 h 1530276"/>
                  <a:gd name="connsiteX26" fmla="*/ 696381 w 1528998"/>
                  <a:gd name="connsiteY26" fmla="*/ 386338 h 1530276"/>
                  <a:gd name="connsiteX27" fmla="*/ 387507 w 1528998"/>
                  <a:gd name="connsiteY27" fmla="*/ 687585 h 1530276"/>
                  <a:gd name="connsiteX28" fmla="*/ 384810 w 1528998"/>
                  <a:gd name="connsiteY28" fmla="*/ 714338 h 1530276"/>
                  <a:gd name="connsiteX29" fmla="*/ 0 w 1528998"/>
                  <a:gd name="connsiteY29" fmla="*/ 714338 h 1530276"/>
                  <a:gd name="connsiteX30" fmla="*/ 10515 w 1528998"/>
                  <a:gd name="connsiteY30" fmla="*/ 610033 h 1530276"/>
                  <a:gd name="connsiteX31" fmla="*/ 628264 w 1528998"/>
                  <a:gd name="connsiteY31" fmla="*/ 7539 h 15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8998" h="1530276">
                    <a:moveTo>
                      <a:pt x="1144188" y="815938"/>
                    </a:moveTo>
                    <a:lnTo>
                      <a:pt x="1528998" y="815938"/>
                    </a:lnTo>
                    <a:lnTo>
                      <a:pt x="1518483" y="920243"/>
                    </a:lnTo>
                    <a:cubicBezTo>
                      <a:pt x="1455690" y="1227108"/>
                      <a:pt x="1210265" y="1467447"/>
                      <a:pt x="900734" y="1522737"/>
                    </a:cubicBezTo>
                    <a:lnTo>
                      <a:pt x="815299" y="1530276"/>
                    </a:lnTo>
                    <a:lnTo>
                      <a:pt x="815299" y="1145466"/>
                    </a:lnTo>
                    <a:lnTo>
                      <a:pt x="832617" y="1143938"/>
                    </a:lnTo>
                    <a:cubicBezTo>
                      <a:pt x="987382" y="1116293"/>
                      <a:pt x="1110094" y="996123"/>
                      <a:pt x="1141491" y="842691"/>
                    </a:cubicBezTo>
                    <a:close/>
                    <a:moveTo>
                      <a:pt x="0" y="815938"/>
                    </a:moveTo>
                    <a:lnTo>
                      <a:pt x="384810" y="815938"/>
                    </a:lnTo>
                    <a:lnTo>
                      <a:pt x="387507" y="842691"/>
                    </a:lnTo>
                    <a:cubicBezTo>
                      <a:pt x="418904" y="996123"/>
                      <a:pt x="541616" y="1116293"/>
                      <a:pt x="696381" y="1143938"/>
                    </a:cubicBezTo>
                    <a:lnTo>
                      <a:pt x="713699" y="1145466"/>
                    </a:lnTo>
                    <a:lnTo>
                      <a:pt x="713699" y="1530276"/>
                    </a:lnTo>
                    <a:lnTo>
                      <a:pt x="628264" y="1522737"/>
                    </a:lnTo>
                    <a:cubicBezTo>
                      <a:pt x="318733" y="1467447"/>
                      <a:pt x="73309" y="1227108"/>
                      <a:pt x="10515" y="920243"/>
                    </a:cubicBezTo>
                    <a:close/>
                    <a:moveTo>
                      <a:pt x="815299" y="0"/>
                    </a:moveTo>
                    <a:lnTo>
                      <a:pt x="900734" y="7539"/>
                    </a:lnTo>
                    <a:cubicBezTo>
                      <a:pt x="1210265" y="62829"/>
                      <a:pt x="1455690" y="303168"/>
                      <a:pt x="1518483" y="610033"/>
                    </a:cubicBezTo>
                    <a:lnTo>
                      <a:pt x="1528998" y="714338"/>
                    </a:lnTo>
                    <a:lnTo>
                      <a:pt x="1144188" y="714338"/>
                    </a:lnTo>
                    <a:lnTo>
                      <a:pt x="1141491" y="687585"/>
                    </a:lnTo>
                    <a:cubicBezTo>
                      <a:pt x="1110094" y="534153"/>
                      <a:pt x="987382" y="413983"/>
                      <a:pt x="832617" y="386338"/>
                    </a:cubicBezTo>
                    <a:lnTo>
                      <a:pt x="815299" y="384810"/>
                    </a:lnTo>
                    <a:close/>
                    <a:moveTo>
                      <a:pt x="713699" y="0"/>
                    </a:moveTo>
                    <a:lnTo>
                      <a:pt x="713699" y="384810"/>
                    </a:lnTo>
                    <a:lnTo>
                      <a:pt x="696381" y="386338"/>
                    </a:lnTo>
                    <a:cubicBezTo>
                      <a:pt x="541616" y="413983"/>
                      <a:pt x="418904" y="534153"/>
                      <a:pt x="387507" y="687585"/>
                    </a:cubicBezTo>
                    <a:lnTo>
                      <a:pt x="384810" y="714338"/>
                    </a:lnTo>
                    <a:lnTo>
                      <a:pt x="0" y="714338"/>
                    </a:lnTo>
                    <a:lnTo>
                      <a:pt x="10515" y="610033"/>
                    </a:lnTo>
                    <a:cubicBezTo>
                      <a:pt x="73309" y="303168"/>
                      <a:pt x="318733" y="62829"/>
                      <a:pt x="628264" y="753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Freeform 122">
                <a:extLst>
                  <a:ext uri="{FF2B5EF4-FFF2-40B4-BE49-F238E27FC236}">
                    <a16:creationId xmlns:a16="http://schemas.microsoft.com/office/drawing/2014/main" id="{77CEDA5E-E71D-4AAF-86DF-0BFED7D2698C}"/>
                  </a:ext>
                </a:extLst>
              </p:cNvPr>
              <p:cNvSpPr/>
              <p:nvPr/>
            </p:nvSpPr>
            <p:spPr>
              <a:xfrm>
                <a:off x="-2336165" y="2018030"/>
                <a:ext cx="2782570" cy="2782570"/>
              </a:xfrm>
              <a:custGeom>
                <a:avLst/>
                <a:gdLst>
                  <a:gd name="connsiteX0" fmla="*/ 1299845 w 2782570"/>
                  <a:gd name="connsiteY0" fmla="*/ 423680 h 2782570"/>
                  <a:gd name="connsiteX1" fmla="*/ 1291881 w 2782570"/>
                  <a:gd name="connsiteY1" fmla="*/ 424082 h 2782570"/>
                  <a:gd name="connsiteX2" fmla="*/ 424081 w 2782570"/>
                  <a:gd name="connsiteY2" fmla="*/ 1291881 h 2782570"/>
                  <a:gd name="connsiteX3" fmla="*/ 423679 w 2782570"/>
                  <a:gd name="connsiteY3" fmla="*/ 1299845 h 2782570"/>
                  <a:gd name="connsiteX4" fmla="*/ 472439 w 2782570"/>
                  <a:gd name="connsiteY4" fmla="*/ 1299845 h 2782570"/>
                  <a:gd name="connsiteX5" fmla="*/ 502920 w 2782570"/>
                  <a:gd name="connsiteY5" fmla="*/ 1330326 h 2782570"/>
                  <a:gd name="connsiteX6" fmla="*/ 502920 w 2782570"/>
                  <a:gd name="connsiteY6" fmla="*/ 1452244 h 2782570"/>
                  <a:gd name="connsiteX7" fmla="*/ 472439 w 2782570"/>
                  <a:gd name="connsiteY7" fmla="*/ 1482725 h 2782570"/>
                  <a:gd name="connsiteX8" fmla="*/ 423679 w 2782570"/>
                  <a:gd name="connsiteY8" fmla="*/ 1482725 h 2782570"/>
                  <a:gd name="connsiteX9" fmla="*/ 424081 w 2782570"/>
                  <a:gd name="connsiteY9" fmla="*/ 1490689 h 2782570"/>
                  <a:gd name="connsiteX10" fmla="*/ 1291881 w 2782570"/>
                  <a:gd name="connsiteY10" fmla="*/ 2358489 h 2782570"/>
                  <a:gd name="connsiteX11" fmla="*/ 1299845 w 2782570"/>
                  <a:gd name="connsiteY11" fmla="*/ 2358891 h 2782570"/>
                  <a:gd name="connsiteX12" fmla="*/ 1299845 w 2782570"/>
                  <a:gd name="connsiteY12" fmla="*/ 2310131 h 2782570"/>
                  <a:gd name="connsiteX13" fmla="*/ 1330326 w 2782570"/>
                  <a:gd name="connsiteY13" fmla="*/ 2279650 h 2782570"/>
                  <a:gd name="connsiteX14" fmla="*/ 1452244 w 2782570"/>
                  <a:gd name="connsiteY14" fmla="*/ 2279650 h 2782570"/>
                  <a:gd name="connsiteX15" fmla="*/ 1482725 w 2782570"/>
                  <a:gd name="connsiteY15" fmla="*/ 2310131 h 2782570"/>
                  <a:gd name="connsiteX16" fmla="*/ 1482725 w 2782570"/>
                  <a:gd name="connsiteY16" fmla="*/ 2358891 h 2782570"/>
                  <a:gd name="connsiteX17" fmla="*/ 1490689 w 2782570"/>
                  <a:gd name="connsiteY17" fmla="*/ 2358489 h 2782570"/>
                  <a:gd name="connsiteX18" fmla="*/ 2358489 w 2782570"/>
                  <a:gd name="connsiteY18" fmla="*/ 1490689 h 2782570"/>
                  <a:gd name="connsiteX19" fmla="*/ 2358891 w 2782570"/>
                  <a:gd name="connsiteY19" fmla="*/ 1482725 h 2782570"/>
                  <a:gd name="connsiteX20" fmla="*/ 2310131 w 2782570"/>
                  <a:gd name="connsiteY20" fmla="*/ 1482725 h 2782570"/>
                  <a:gd name="connsiteX21" fmla="*/ 2279650 w 2782570"/>
                  <a:gd name="connsiteY21" fmla="*/ 1452244 h 2782570"/>
                  <a:gd name="connsiteX22" fmla="*/ 2279650 w 2782570"/>
                  <a:gd name="connsiteY22" fmla="*/ 1330326 h 2782570"/>
                  <a:gd name="connsiteX23" fmla="*/ 2310131 w 2782570"/>
                  <a:gd name="connsiteY23" fmla="*/ 1299845 h 2782570"/>
                  <a:gd name="connsiteX24" fmla="*/ 2358891 w 2782570"/>
                  <a:gd name="connsiteY24" fmla="*/ 1299845 h 2782570"/>
                  <a:gd name="connsiteX25" fmla="*/ 2358489 w 2782570"/>
                  <a:gd name="connsiteY25" fmla="*/ 1291881 h 2782570"/>
                  <a:gd name="connsiteX26" fmla="*/ 1490689 w 2782570"/>
                  <a:gd name="connsiteY26" fmla="*/ 424082 h 2782570"/>
                  <a:gd name="connsiteX27" fmla="*/ 1482725 w 2782570"/>
                  <a:gd name="connsiteY27" fmla="*/ 423680 h 2782570"/>
                  <a:gd name="connsiteX28" fmla="*/ 1482725 w 2782570"/>
                  <a:gd name="connsiteY28" fmla="*/ 472439 h 2782570"/>
                  <a:gd name="connsiteX29" fmla="*/ 1452244 w 2782570"/>
                  <a:gd name="connsiteY29" fmla="*/ 502920 h 2782570"/>
                  <a:gd name="connsiteX30" fmla="*/ 1330326 w 2782570"/>
                  <a:gd name="connsiteY30" fmla="*/ 502920 h 2782570"/>
                  <a:gd name="connsiteX31" fmla="*/ 1299845 w 2782570"/>
                  <a:gd name="connsiteY31" fmla="*/ 472439 h 2782570"/>
                  <a:gd name="connsiteX32" fmla="*/ 1330326 w 2782570"/>
                  <a:gd name="connsiteY32" fmla="*/ 0 h 2782570"/>
                  <a:gd name="connsiteX33" fmla="*/ 1452244 w 2782570"/>
                  <a:gd name="connsiteY33" fmla="*/ 0 h 2782570"/>
                  <a:gd name="connsiteX34" fmla="*/ 1482725 w 2782570"/>
                  <a:gd name="connsiteY34" fmla="*/ 30481 h 2782570"/>
                  <a:gd name="connsiteX35" fmla="*/ 1482725 w 2782570"/>
                  <a:gd name="connsiteY35" fmla="*/ 326562 h 2782570"/>
                  <a:gd name="connsiteX36" fmla="*/ 1500619 w 2782570"/>
                  <a:gd name="connsiteY36" fmla="*/ 327466 h 2782570"/>
                  <a:gd name="connsiteX37" fmla="*/ 2455104 w 2782570"/>
                  <a:gd name="connsiteY37" fmla="*/ 1281951 h 2782570"/>
                  <a:gd name="connsiteX38" fmla="*/ 2456008 w 2782570"/>
                  <a:gd name="connsiteY38" fmla="*/ 1299845 h 2782570"/>
                  <a:gd name="connsiteX39" fmla="*/ 2752089 w 2782570"/>
                  <a:gd name="connsiteY39" fmla="*/ 1299845 h 2782570"/>
                  <a:gd name="connsiteX40" fmla="*/ 2782570 w 2782570"/>
                  <a:gd name="connsiteY40" fmla="*/ 1330326 h 2782570"/>
                  <a:gd name="connsiteX41" fmla="*/ 2782570 w 2782570"/>
                  <a:gd name="connsiteY41" fmla="*/ 1452244 h 2782570"/>
                  <a:gd name="connsiteX42" fmla="*/ 2752089 w 2782570"/>
                  <a:gd name="connsiteY42" fmla="*/ 1482725 h 2782570"/>
                  <a:gd name="connsiteX43" fmla="*/ 2456008 w 2782570"/>
                  <a:gd name="connsiteY43" fmla="*/ 1482725 h 2782570"/>
                  <a:gd name="connsiteX44" fmla="*/ 2455104 w 2782570"/>
                  <a:gd name="connsiteY44" fmla="*/ 1500619 h 2782570"/>
                  <a:gd name="connsiteX45" fmla="*/ 1500619 w 2782570"/>
                  <a:gd name="connsiteY45" fmla="*/ 2455104 h 2782570"/>
                  <a:gd name="connsiteX46" fmla="*/ 1482725 w 2782570"/>
                  <a:gd name="connsiteY46" fmla="*/ 2456008 h 2782570"/>
                  <a:gd name="connsiteX47" fmla="*/ 1482725 w 2782570"/>
                  <a:gd name="connsiteY47" fmla="*/ 2752089 h 2782570"/>
                  <a:gd name="connsiteX48" fmla="*/ 1452244 w 2782570"/>
                  <a:gd name="connsiteY48" fmla="*/ 2782570 h 2782570"/>
                  <a:gd name="connsiteX49" fmla="*/ 1330326 w 2782570"/>
                  <a:gd name="connsiteY49" fmla="*/ 2782570 h 2782570"/>
                  <a:gd name="connsiteX50" fmla="*/ 1299845 w 2782570"/>
                  <a:gd name="connsiteY50" fmla="*/ 2752089 h 2782570"/>
                  <a:gd name="connsiteX51" fmla="*/ 1299845 w 2782570"/>
                  <a:gd name="connsiteY51" fmla="*/ 2456008 h 2782570"/>
                  <a:gd name="connsiteX52" fmla="*/ 1281951 w 2782570"/>
                  <a:gd name="connsiteY52" fmla="*/ 2455104 h 2782570"/>
                  <a:gd name="connsiteX53" fmla="*/ 327466 w 2782570"/>
                  <a:gd name="connsiteY53" fmla="*/ 1500619 h 2782570"/>
                  <a:gd name="connsiteX54" fmla="*/ 326562 w 2782570"/>
                  <a:gd name="connsiteY54" fmla="*/ 1482725 h 2782570"/>
                  <a:gd name="connsiteX55" fmla="*/ 30481 w 2782570"/>
                  <a:gd name="connsiteY55" fmla="*/ 1482725 h 2782570"/>
                  <a:gd name="connsiteX56" fmla="*/ 0 w 2782570"/>
                  <a:gd name="connsiteY56" fmla="*/ 1452244 h 2782570"/>
                  <a:gd name="connsiteX57" fmla="*/ 0 w 2782570"/>
                  <a:gd name="connsiteY57" fmla="*/ 1330326 h 2782570"/>
                  <a:gd name="connsiteX58" fmla="*/ 30481 w 2782570"/>
                  <a:gd name="connsiteY58" fmla="*/ 1299845 h 2782570"/>
                  <a:gd name="connsiteX59" fmla="*/ 326562 w 2782570"/>
                  <a:gd name="connsiteY59" fmla="*/ 1299845 h 2782570"/>
                  <a:gd name="connsiteX60" fmla="*/ 327466 w 2782570"/>
                  <a:gd name="connsiteY60" fmla="*/ 1281951 h 2782570"/>
                  <a:gd name="connsiteX61" fmla="*/ 1281951 w 2782570"/>
                  <a:gd name="connsiteY61" fmla="*/ 327466 h 2782570"/>
                  <a:gd name="connsiteX62" fmla="*/ 1299845 w 2782570"/>
                  <a:gd name="connsiteY62" fmla="*/ 326562 h 2782570"/>
                  <a:gd name="connsiteX63" fmla="*/ 1299845 w 2782570"/>
                  <a:gd name="connsiteY63" fmla="*/ 30481 h 2782570"/>
                  <a:gd name="connsiteX64" fmla="*/ 1330326 w 2782570"/>
                  <a:gd name="connsiteY64" fmla="*/ 0 h 278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82570" h="2782570">
                    <a:moveTo>
                      <a:pt x="1299845" y="423680"/>
                    </a:moveTo>
                    <a:lnTo>
                      <a:pt x="1291881" y="424082"/>
                    </a:lnTo>
                    <a:cubicBezTo>
                      <a:pt x="834315" y="470550"/>
                      <a:pt x="470550" y="834315"/>
                      <a:pt x="424081" y="1291881"/>
                    </a:cubicBezTo>
                    <a:lnTo>
                      <a:pt x="423679" y="1299845"/>
                    </a:lnTo>
                    <a:lnTo>
                      <a:pt x="472439" y="1299845"/>
                    </a:lnTo>
                    <a:cubicBezTo>
                      <a:pt x="489273" y="1299845"/>
                      <a:pt x="502920" y="1313492"/>
                      <a:pt x="502920" y="1330326"/>
                    </a:cubicBezTo>
                    <a:lnTo>
                      <a:pt x="502920" y="1452244"/>
                    </a:lnTo>
                    <a:cubicBezTo>
                      <a:pt x="502920" y="1469078"/>
                      <a:pt x="489273" y="1482725"/>
                      <a:pt x="472439" y="1482725"/>
                    </a:cubicBezTo>
                    <a:lnTo>
                      <a:pt x="423679" y="1482725"/>
                    </a:lnTo>
                    <a:lnTo>
                      <a:pt x="424081" y="1490689"/>
                    </a:lnTo>
                    <a:cubicBezTo>
                      <a:pt x="470550" y="1948255"/>
                      <a:pt x="834315" y="2312020"/>
                      <a:pt x="1291881" y="2358489"/>
                    </a:cubicBezTo>
                    <a:lnTo>
                      <a:pt x="1299845" y="2358891"/>
                    </a:lnTo>
                    <a:lnTo>
                      <a:pt x="1299845" y="2310131"/>
                    </a:lnTo>
                    <a:cubicBezTo>
                      <a:pt x="1299845" y="2293297"/>
                      <a:pt x="1313492" y="2279650"/>
                      <a:pt x="1330326" y="2279650"/>
                    </a:cubicBezTo>
                    <a:lnTo>
                      <a:pt x="1452244" y="2279650"/>
                    </a:lnTo>
                    <a:cubicBezTo>
                      <a:pt x="1469078" y="2279650"/>
                      <a:pt x="1482725" y="2293297"/>
                      <a:pt x="1482725" y="2310131"/>
                    </a:cubicBezTo>
                    <a:lnTo>
                      <a:pt x="1482725" y="2358891"/>
                    </a:lnTo>
                    <a:lnTo>
                      <a:pt x="1490689" y="2358489"/>
                    </a:lnTo>
                    <a:cubicBezTo>
                      <a:pt x="1948255" y="2312020"/>
                      <a:pt x="2312020" y="1948255"/>
                      <a:pt x="2358489" y="1490689"/>
                    </a:cubicBezTo>
                    <a:lnTo>
                      <a:pt x="2358891" y="1482725"/>
                    </a:lnTo>
                    <a:lnTo>
                      <a:pt x="2310131" y="1482725"/>
                    </a:lnTo>
                    <a:cubicBezTo>
                      <a:pt x="2293297" y="1482725"/>
                      <a:pt x="2279650" y="1469078"/>
                      <a:pt x="2279650" y="1452244"/>
                    </a:cubicBezTo>
                    <a:lnTo>
                      <a:pt x="2279650" y="1330326"/>
                    </a:lnTo>
                    <a:cubicBezTo>
                      <a:pt x="2279650" y="1313492"/>
                      <a:pt x="2293297" y="1299845"/>
                      <a:pt x="2310131" y="1299845"/>
                    </a:cubicBezTo>
                    <a:lnTo>
                      <a:pt x="2358891" y="1299845"/>
                    </a:lnTo>
                    <a:lnTo>
                      <a:pt x="2358489" y="1291881"/>
                    </a:lnTo>
                    <a:cubicBezTo>
                      <a:pt x="2312020" y="834315"/>
                      <a:pt x="1948255" y="470550"/>
                      <a:pt x="1490689" y="424082"/>
                    </a:cubicBezTo>
                    <a:lnTo>
                      <a:pt x="1482725" y="423680"/>
                    </a:lnTo>
                    <a:lnTo>
                      <a:pt x="1482725" y="472439"/>
                    </a:lnTo>
                    <a:cubicBezTo>
                      <a:pt x="1482725" y="489273"/>
                      <a:pt x="1469078" y="502920"/>
                      <a:pt x="1452244" y="502920"/>
                    </a:cubicBezTo>
                    <a:lnTo>
                      <a:pt x="1330326" y="502920"/>
                    </a:lnTo>
                    <a:cubicBezTo>
                      <a:pt x="1313492" y="502920"/>
                      <a:pt x="1299845" y="489273"/>
                      <a:pt x="1299845" y="472439"/>
                    </a:cubicBezTo>
                    <a:close/>
                    <a:moveTo>
                      <a:pt x="1330326" y="0"/>
                    </a:moveTo>
                    <a:lnTo>
                      <a:pt x="1452244" y="0"/>
                    </a:lnTo>
                    <a:cubicBezTo>
                      <a:pt x="1469078" y="0"/>
                      <a:pt x="1482725" y="13647"/>
                      <a:pt x="1482725" y="30481"/>
                    </a:cubicBezTo>
                    <a:lnTo>
                      <a:pt x="1482725" y="326562"/>
                    </a:lnTo>
                    <a:lnTo>
                      <a:pt x="1500619" y="327466"/>
                    </a:lnTo>
                    <a:cubicBezTo>
                      <a:pt x="2003892" y="378576"/>
                      <a:pt x="2403994" y="778678"/>
                      <a:pt x="2455104" y="1281951"/>
                    </a:cubicBezTo>
                    <a:lnTo>
                      <a:pt x="2456008" y="1299845"/>
                    </a:lnTo>
                    <a:lnTo>
                      <a:pt x="2752089" y="1299845"/>
                    </a:lnTo>
                    <a:cubicBezTo>
                      <a:pt x="2768923" y="1299845"/>
                      <a:pt x="2782570" y="1313492"/>
                      <a:pt x="2782570" y="1330326"/>
                    </a:cubicBezTo>
                    <a:lnTo>
                      <a:pt x="2782570" y="1452244"/>
                    </a:lnTo>
                    <a:cubicBezTo>
                      <a:pt x="2782570" y="1469078"/>
                      <a:pt x="2768923" y="1482725"/>
                      <a:pt x="2752089" y="1482725"/>
                    </a:cubicBezTo>
                    <a:lnTo>
                      <a:pt x="2456008" y="1482725"/>
                    </a:lnTo>
                    <a:lnTo>
                      <a:pt x="2455104" y="1500619"/>
                    </a:lnTo>
                    <a:cubicBezTo>
                      <a:pt x="2403994" y="2003892"/>
                      <a:pt x="2003892" y="2403994"/>
                      <a:pt x="1500619" y="2455104"/>
                    </a:cubicBezTo>
                    <a:lnTo>
                      <a:pt x="1482725" y="2456008"/>
                    </a:lnTo>
                    <a:lnTo>
                      <a:pt x="1482725" y="2752089"/>
                    </a:lnTo>
                    <a:cubicBezTo>
                      <a:pt x="1482725" y="2768923"/>
                      <a:pt x="1469078" y="2782570"/>
                      <a:pt x="1452244" y="2782570"/>
                    </a:cubicBezTo>
                    <a:lnTo>
                      <a:pt x="1330326" y="2782570"/>
                    </a:lnTo>
                    <a:cubicBezTo>
                      <a:pt x="1313492" y="2782570"/>
                      <a:pt x="1299845" y="2768923"/>
                      <a:pt x="1299845" y="2752089"/>
                    </a:cubicBezTo>
                    <a:lnTo>
                      <a:pt x="1299845" y="2456008"/>
                    </a:lnTo>
                    <a:lnTo>
                      <a:pt x="1281951" y="2455104"/>
                    </a:lnTo>
                    <a:cubicBezTo>
                      <a:pt x="778678" y="2403994"/>
                      <a:pt x="378576" y="2003892"/>
                      <a:pt x="327466" y="1500619"/>
                    </a:cubicBezTo>
                    <a:lnTo>
                      <a:pt x="326562" y="1482725"/>
                    </a:lnTo>
                    <a:lnTo>
                      <a:pt x="30481" y="1482725"/>
                    </a:lnTo>
                    <a:cubicBezTo>
                      <a:pt x="13647" y="1482725"/>
                      <a:pt x="0" y="1469078"/>
                      <a:pt x="0" y="1452244"/>
                    </a:cubicBezTo>
                    <a:lnTo>
                      <a:pt x="0" y="1330326"/>
                    </a:lnTo>
                    <a:cubicBezTo>
                      <a:pt x="0" y="1313492"/>
                      <a:pt x="13647" y="1299845"/>
                      <a:pt x="30481" y="1299845"/>
                    </a:cubicBezTo>
                    <a:lnTo>
                      <a:pt x="326562" y="1299845"/>
                    </a:lnTo>
                    <a:lnTo>
                      <a:pt x="327466" y="1281951"/>
                    </a:lnTo>
                    <a:cubicBezTo>
                      <a:pt x="378576" y="778678"/>
                      <a:pt x="778678" y="378576"/>
                      <a:pt x="1281951" y="327466"/>
                    </a:cubicBezTo>
                    <a:lnTo>
                      <a:pt x="1299845" y="326562"/>
                    </a:lnTo>
                    <a:lnTo>
                      <a:pt x="1299845" y="30481"/>
                    </a:lnTo>
                    <a:cubicBezTo>
                      <a:pt x="1299845" y="13647"/>
                      <a:pt x="1313492" y="0"/>
                      <a:pt x="1330326"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Freeform 47">
              <a:extLst>
                <a:ext uri="{FF2B5EF4-FFF2-40B4-BE49-F238E27FC236}">
                  <a16:creationId xmlns:a16="http://schemas.microsoft.com/office/drawing/2014/main" id="{089381DB-9BC2-410F-BD3F-8DA8B4B764D5}"/>
                </a:ext>
              </a:extLst>
            </p:cNvPr>
            <p:cNvSpPr>
              <a:spLocks noEditPoints="1"/>
            </p:cNvSpPr>
            <p:nvPr/>
          </p:nvSpPr>
          <p:spPr bwMode="auto">
            <a:xfrm>
              <a:off x="4494826" y="2034097"/>
              <a:ext cx="313034" cy="225053"/>
            </a:xfrm>
            <a:custGeom>
              <a:avLst/>
              <a:gdLst>
                <a:gd name="T0" fmla="*/ 605 w 1260"/>
                <a:gd name="T1" fmla="*/ 383 h 846"/>
                <a:gd name="T2" fmla="*/ 605 w 1260"/>
                <a:gd name="T3" fmla="*/ 227 h 846"/>
                <a:gd name="T4" fmla="*/ 581 w 1260"/>
                <a:gd name="T5" fmla="*/ 200 h 846"/>
                <a:gd name="T6" fmla="*/ 551 w 1260"/>
                <a:gd name="T7" fmla="*/ 225 h 846"/>
                <a:gd name="T8" fmla="*/ 269 w 1260"/>
                <a:gd name="T9" fmla="*/ 350 h 846"/>
                <a:gd name="T10" fmla="*/ 269 w 1260"/>
                <a:gd name="T11" fmla="*/ 325 h 846"/>
                <a:gd name="T12" fmla="*/ 100 w 1260"/>
                <a:gd name="T13" fmla="*/ 325 h 846"/>
                <a:gd name="T14" fmla="*/ 38 w 1260"/>
                <a:gd name="T15" fmla="*/ 386 h 846"/>
                <a:gd name="T16" fmla="*/ 38 w 1260"/>
                <a:gd name="T17" fmla="*/ 412 h 846"/>
                <a:gd name="T18" fmla="*/ 20 w 1260"/>
                <a:gd name="T19" fmla="*/ 412 h 846"/>
                <a:gd name="T20" fmla="*/ 0 w 1260"/>
                <a:gd name="T21" fmla="*/ 432 h 846"/>
                <a:gd name="T22" fmla="*/ 0 w 1260"/>
                <a:gd name="T23" fmla="*/ 508 h 846"/>
                <a:gd name="T24" fmla="*/ 20 w 1260"/>
                <a:gd name="T25" fmla="*/ 528 h 846"/>
                <a:gd name="T26" fmla="*/ 39 w 1260"/>
                <a:gd name="T27" fmla="*/ 528 h 846"/>
                <a:gd name="T28" fmla="*/ 39 w 1260"/>
                <a:gd name="T29" fmla="*/ 552 h 846"/>
                <a:gd name="T30" fmla="*/ 100 w 1260"/>
                <a:gd name="T31" fmla="*/ 613 h 846"/>
                <a:gd name="T32" fmla="*/ 115 w 1260"/>
                <a:gd name="T33" fmla="*/ 613 h 846"/>
                <a:gd name="T34" fmla="*/ 185 w 1260"/>
                <a:gd name="T35" fmla="*/ 846 h 846"/>
                <a:gd name="T36" fmla="*/ 195 w 1260"/>
                <a:gd name="T37" fmla="*/ 843 h 846"/>
                <a:gd name="T38" fmla="*/ 230 w 1260"/>
                <a:gd name="T39" fmla="*/ 835 h 846"/>
                <a:gd name="T40" fmla="*/ 240 w 1260"/>
                <a:gd name="T41" fmla="*/ 832 h 846"/>
                <a:gd name="T42" fmla="*/ 211 w 1260"/>
                <a:gd name="T43" fmla="*/ 613 h 846"/>
                <a:gd name="T44" fmla="*/ 267 w 1260"/>
                <a:gd name="T45" fmla="*/ 613 h 846"/>
                <a:gd name="T46" fmla="*/ 267 w 1260"/>
                <a:gd name="T47" fmla="*/ 588 h 846"/>
                <a:gd name="T48" fmla="*/ 550 w 1260"/>
                <a:gd name="T49" fmla="*/ 713 h 846"/>
                <a:gd name="T50" fmla="*/ 580 w 1260"/>
                <a:gd name="T51" fmla="*/ 738 h 846"/>
                <a:gd name="T52" fmla="*/ 604 w 1260"/>
                <a:gd name="T53" fmla="*/ 711 h 846"/>
                <a:gd name="T54" fmla="*/ 604 w 1260"/>
                <a:gd name="T55" fmla="*/ 553 h 846"/>
                <a:gd name="T56" fmla="*/ 662 w 1260"/>
                <a:gd name="T57" fmla="*/ 468 h 846"/>
                <a:gd name="T58" fmla="*/ 605 w 1260"/>
                <a:gd name="T59" fmla="*/ 383 h 846"/>
                <a:gd name="T60" fmla="*/ 205 w 1260"/>
                <a:gd name="T61" fmla="*/ 550 h 846"/>
                <a:gd name="T62" fmla="*/ 102 w 1260"/>
                <a:gd name="T63" fmla="*/ 550 h 846"/>
                <a:gd name="T64" fmla="*/ 102 w 1260"/>
                <a:gd name="T65" fmla="*/ 388 h 846"/>
                <a:gd name="T66" fmla="*/ 204 w 1260"/>
                <a:gd name="T67" fmla="*/ 388 h 846"/>
                <a:gd name="T68" fmla="*/ 204 w 1260"/>
                <a:gd name="T69" fmla="*/ 550 h 846"/>
                <a:gd name="T70" fmla="*/ 205 w 1260"/>
                <a:gd name="T71" fmla="*/ 550 h 846"/>
                <a:gd name="T72" fmla="*/ 691 w 1260"/>
                <a:gd name="T73" fmla="*/ 558 h 846"/>
                <a:gd name="T74" fmla="*/ 695 w 1260"/>
                <a:gd name="T75" fmla="*/ 578 h 846"/>
                <a:gd name="T76" fmla="*/ 814 w 1260"/>
                <a:gd name="T77" fmla="*/ 546 h 846"/>
                <a:gd name="T78" fmla="*/ 814 w 1260"/>
                <a:gd name="T79" fmla="*/ 546 h 846"/>
                <a:gd name="T80" fmla="*/ 1151 w 1260"/>
                <a:gd name="T81" fmla="*/ 502 h 846"/>
                <a:gd name="T82" fmla="*/ 1151 w 1260"/>
                <a:gd name="T83" fmla="*/ 108 h 846"/>
                <a:gd name="T84" fmla="*/ 757 w 1260"/>
                <a:gd name="T85" fmla="*/ 108 h 846"/>
                <a:gd name="T86" fmla="*/ 746 w 1260"/>
                <a:gd name="T87" fmla="*/ 490 h 846"/>
                <a:gd name="T88" fmla="*/ 749 w 1260"/>
                <a:gd name="T89" fmla="*/ 492 h 846"/>
                <a:gd name="T90" fmla="*/ 691 w 1260"/>
                <a:gd name="T91" fmla="*/ 558 h 846"/>
                <a:gd name="T92" fmla="*/ 891 w 1260"/>
                <a:gd name="T93" fmla="*/ 275 h 846"/>
                <a:gd name="T94" fmla="*/ 929 w 1260"/>
                <a:gd name="T95" fmla="*/ 312 h 846"/>
                <a:gd name="T96" fmla="*/ 1017 w 1260"/>
                <a:gd name="T97" fmla="*/ 223 h 846"/>
                <a:gd name="T98" fmla="*/ 1056 w 1260"/>
                <a:gd name="T99" fmla="*/ 262 h 846"/>
                <a:gd name="T100" fmla="*/ 967 w 1260"/>
                <a:gd name="T101" fmla="*/ 351 h 846"/>
                <a:gd name="T102" fmla="*/ 929 w 1260"/>
                <a:gd name="T103" fmla="*/ 390 h 846"/>
                <a:gd name="T104" fmla="*/ 890 w 1260"/>
                <a:gd name="T105" fmla="*/ 351 h 846"/>
                <a:gd name="T106" fmla="*/ 852 w 1260"/>
                <a:gd name="T107" fmla="*/ 313 h 846"/>
                <a:gd name="T108" fmla="*/ 891 w 1260"/>
                <a:gd name="T109" fmla="*/ 27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 h="846">
                  <a:moveTo>
                    <a:pt x="605" y="383"/>
                  </a:moveTo>
                  <a:lnTo>
                    <a:pt x="605" y="227"/>
                  </a:lnTo>
                  <a:cubicBezTo>
                    <a:pt x="605" y="213"/>
                    <a:pt x="595" y="201"/>
                    <a:pt x="581" y="200"/>
                  </a:cubicBezTo>
                  <a:cubicBezTo>
                    <a:pt x="565" y="198"/>
                    <a:pt x="552" y="210"/>
                    <a:pt x="551" y="225"/>
                  </a:cubicBezTo>
                  <a:cubicBezTo>
                    <a:pt x="466" y="306"/>
                    <a:pt x="342" y="337"/>
                    <a:pt x="269" y="350"/>
                  </a:cubicBezTo>
                  <a:lnTo>
                    <a:pt x="269" y="325"/>
                  </a:lnTo>
                  <a:lnTo>
                    <a:pt x="100" y="325"/>
                  </a:lnTo>
                  <a:cubicBezTo>
                    <a:pt x="66" y="325"/>
                    <a:pt x="38" y="352"/>
                    <a:pt x="38" y="386"/>
                  </a:cubicBezTo>
                  <a:lnTo>
                    <a:pt x="38" y="412"/>
                  </a:lnTo>
                  <a:lnTo>
                    <a:pt x="20" y="412"/>
                  </a:lnTo>
                  <a:cubicBezTo>
                    <a:pt x="9" y="412"/>
                    <a:pt x="0" y="421"/>
                    <a:pt x="0" y="432"/>
                  </a:cubicBezTo>
                  <a:lnTo>
                    <a:pt x="0" y="508"/>
                  </a:lnTo>
                  <a:cubicBezTo>
                    <a:pt x="0" y="520"/>
                    <a:pt x="8" y="528"/>
                    <a:pt x="20" y="528"/>
                  </a:cubicBezTo>
                  <a:lnTo>
                    <a:pt x="39" y="528"/>
                  </a:lnTo>
                  <a:lnTo>
                    <a:pt x="39" y="552"/>
                  </a:lnTo>
                  <a:cubicBezTo>
                    <a:pt x="39" y="586"/>
                    <a:pt x="66" y="613"/>
                    <a:pt x="100" y="613"/>
                  </a:cubicBezTo>
                  <a:lnTo>
                    <a:pt x="115" y="613"/>
                  </a:lnTo>
                  <a:lnTo>
                    <a:pt x="185" y="846"/>
                  </a:lnTo>
                  <a:lnTo>
                    <a:pt x="195" y="843"/>
                  </a:lnTo>
                  <a:lnTo>
                    <a:pt x="230" y="835"/>
                  </a:lnTo>
                  <a:lnTo>
                    <a:pt x="240" y="832"/>
                  </a:lnTo>
                  <a:lnTo>
                    <a:pt x="211" y="613"/>
                  </a:lnTo>
                  <a:lnTo>
                    <a:pt x="267" y="613"/>
                  </a:lnTo>
                  <a:lnTo>
                    <a:pt x="267" y="588"/>
                  </a:lnTo>
                  <a:cubicBezTo>
                    <a:pt x="341" y="601"/>
                    <a:pt x="463" y="632"/>
                    <a:pt x="550" y="713"/>
                  </a:cubicBezTo>
                  <a:cubicBezTo>
                    <a:pt x="551" y="728"/>
                    <a:pt x="564" y="741"/>
                    <a:pt x="580" y="738"/>
                  </a:cubicBezTo>
                  <a:cubicBezTo>
                    <a:pt x="594" y="737"/>
                    <a:pt x="604" y="725"/>
                    <a:pt x="604" y="711"/>
                  </a:cubicBezTo>
                  <a:lnTo>
                    <a:pt x="604" y="553"/>
                  </a:lnTo>
                  <a:cubicBezTo>
                    <a:pt x="639" y="541"/>
                    <a:pt x="662" y="507"/>
                    <a:pt x="662" y="468"/>
                  </a:cubicBezTo>
                  <a:cubicBezTo>
                    <a:pt x="664" y="430"/>
                    <a:pt x="640" y="396"/>
                    <a:pt x="605" y="383"/>
                  </a:cubicBezTo>
                  <a:close/>
                  <a:moveTo>
                    <a:pt x="205" y="550"/>
                  </a:moveTo>
                  <a:lnTo>
                    <a:pt x="102" y="550"/>
                  </a:lnTo>
                  <a:lnTo>
                    <a:pt x="102" y="388"/>
                  </a:lnTo>
                  <a:lnTo>
                    <a:pt x="204" y="388"/>
                  </a:lnTo>
                  <a:lnTo>
                    <a:pt x="204" y="550"/>
                  </a:lnTo>
                  <a:lnTo>
                    <a:pt x="205" y="550"/>
                  </a:lnTo>
                  <a:close/>
                  <a:moveTo>
                    <a:pt x="691" y="558"/>
                  </a:moveTo>
                  <a:cubicBezTo>
                    <a:pt x="681" y="563"/>
                    <a:pt x="684" y="577"/>
                    <a:pt x="695" y="578"/>
                  </a:cubicBezTo>
                  <a:cubicBezTo>
                    <a:pt x="726" y="583"/>
                    <a:pt x="771" y="578"/>
                    <a:pt x="814" y="546"/>
                  </a:cubicBezTo>
                  <a:lnTo>
                    <a:pt x="814" y="546"/>
                  </a:lnTo>
                  <a:cubicBezTo>
                    <a:pt x="920" y="608"/>
                    <a:pt x="1060" y="595"/>
                    <a:pt x="1151" y="502"/>
                  </a:cubicBezTo>
                  <a:cubicBezTo>
                    <a:pt x="1260" y="393"/>
                    <a:pt x="1260" y="217"/>
                    <a:pt x="1151" y="108"/>
                  </a:cubicBezTo>
                  <a:cubicBezTo>
                    <a:pt x="1042" y="0"/>
                    <a:pt x="866" y="0"/>
                    <a:pt x="757" y="108"/>
                  </a:cubicBezTo>
                  <a:cubicBezTo>
                    <a:pt x="652" y="213"/>
                    <a:pt x="648" y="381"/>
                    <a:pt x="746" y="490"/>
                  </a:cubicBezTo>
                  <a:lnTo>
                    <a:pt x="749" y="492"/>
                  </a:lnTo>
                  <a:cubicBezTo>
                    <a:pt x="739" y="516"/>
                    <a:pt x="720" y="543"/>
                    <a:pt x="691" y="558"/>
                  </a:cubicBezTo>
                  <a:close/>
                  <a:moveTo>
                    <a:pt x="891" y="275"/>
                  </a:moveTo>
                  <a:lnTo>
                    <a:pt x="929" y="312"/>
                  </a:lnTo>
                  <a:lnTo>
                    <a:pt x="1017" y="223"/>
                  </a:lnTo>
                  <a:lnTo>
                    <a:pt x="1056" y="262"/>
                  </a:lnTo>
                  <a:lnTo>
                    <a:pt x="967" y="351"/>
                  </a:lnTo>
                  <a:lnTo>
                    <a:pt x="929" y="390"/>
                  </a:lnTo>
                  <a:lnTo>
                    <a:pt x="890" y="351"/>
                  </a:lnTo>
                  <a:lnTo>
                    <a:pt x="852" y="313"/>
                  </a:lnTo>
                  <a:lnTo>
                    <a:pt x="891" y="2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2" name="Freeform 215">
              <a:extLst>
                <a:ext uri="{FF2B5EF4-FFF2-40B4-BE49-F238E27FC236}">
                  <a16:creationId xmlns:a16="http://schemas.microsoft.com/office/drawing/2014/main" id="{A9D5FEF9-11A1-4AB2-8058-BE2B376AE91B}"/>
                </a:ext>
              </a:extLst>
            </p:cNvPr>
            <p:cNvSpPr/>
            <p:nvPr/>
          </p:nvSpPr>
          <p:spPr>
            <a:xfrm>
              <a:off x="4933752" y="2552042"/>
              <a:ext cx="261376" cy="280468"/>
            </a:xfrm>
            <a:custGeom>
              <a:avLst/>
              <a:gdLst>
                <a:gd name="connsiteX0" fmla="*/ 348856 w 705488"/>
                <a:gd name="connsiteY0" fmla="*/ 190501 h 704852"/>
                <a:gd name="connsiteX1" fmla="*/ 184551 w 705488"/>
                <a:gd name="connsiteY1" fmla="*/ 354806 h 704852"/>
                <a:gd name="connsiteX2" fmla="*/ 348856 w 705488"/>
                <a:gd name="connsiteY2" fmla="*/ 519111 h 704852"/>
                <a:gd name="connsiteX3" fmla="*/ 513161 w 705488"/>
                <a:gd name="connsiteY3" fmla="*/ 354806 h 704852"/>
                <a:gd name="connsiteX4" fmla="*/ 348856 w 705488"/>
                <a:gd name="connsiteY4" fmla="*/ 190501 h 704852"/>
                <a:gd name="connsiteX5" fmla="*/ 311946 w 705488"/>
                <a:gd name="connsiteY5" fmla="*/ 0 h 704852"/>
                <a:gd name="connsiteX6" fmla="*/ 385764 w 705488"/>
                <a:gd name="connsiteY6" fmla="*/ 0 h 704852"/>
                <a:gd name="connsiteX7" fmla="*/ 403624 w 705488"/>
                <a:gd name="connsiteY7" fmla="*/ 17860 h 704852"/>
                <a:gd name="connsiteX8" fmla="*/ 403624 w 705488"/>
                <a:gd name="connsiteY8" fmla="*/ 84102 h 704852"/>
                <a:gd name="connsiteX9" fmla="*/ 404525 w 705488"/>
                <a:gd name="connsiteY9" fmla="*/ 84193 h 704852"/>
                <a:gd name="connsiteX10" fmla="*/ 433461 w 705488"/>
                <a:gd name="connsiteY10" fmla="*/ 95553 h 704852"/>
                <a:gd name="connsiteX11" fmla="*/ 433499 w 705488"/>
                <a:gd name="connsiteY11" fmla="*/ 95326 h 704852"/>
                <a:gd name="connsiteX12" fmla="*/ 471354 w 705488"/>
                <a:gd name="connsiteY12" fmla="*/ 34745 h 704852"/>
                <a:gd name="connsiteX13" fmla="*/ 495965 w 705488"/>
                <a:gd name="connsiteY13" fmla="*/ 29063 h 704852"/>
                <a:gd name="connsiteX14" fmla="*/ 558566 w 705488"/>
                <a:gd name="connsiteY14" fmla="*/ 68181 h 704852"/>
                <a:gd name="connsiteX15" fmla="*/ 564248 w 705488"/>
                <a:gd name="connsiteY15" fmla="*/ 92792 h 704852"/>
                <a:gd name="connsiteX16" fmla="*/ 528462 w 705488"/>
                <a:gd name="connsiteY16" fmla="*/ 150061 h 704852"/>
                <a:gd name="connsiteX17" fmla="*/ 555371 w 705488"/>
                <a:gd name="connsiteY17" fmla="*/ 173358 h 704852"/>
                <a:gd name="connsiteX18" fmla="*/ 611957 w 705488"/>
                <a:gd name="connsiteY18" fmla="*/ 140688 h 704852"/>
                <a:gd name="connsiteX19" fmla="*/ 636355 w 705488"/>
                <a:gd name="connsiteY19" fmla="*/ 147225 h 704852"/>
                <a:gd name="connsiteX20" fmla="*/ 673264 w 705488"/>
                <a:gd name="connsiteY20" fmla="*/ 211153 h 704852"/>
                <a:gd name="connsiteX21" fmla="*/ 666726 w 705488"/>
                <a:gd name="connsiteY21" fmla="*/ 235550 h 704852"/>
                <a:gd name="connsiteX22" fmla="*/ 610526 w 705488"/>
                <a:gd name="connsiteY22" fmla="*/ 267998 h 704852"/>
                <a:gd name="connsiteX23" fmla="*/ 619349 w 705488"/>
                <a:gd name="connsiteY23" fmla="*/ 300663 h 704852"/>
                <a:gd name="connsiteX24" fmla="*/ 687941 w 705488"/>
                <a:gd name="connsiteY24" fmla="*/ 301860 h 704852"/>
                <a:gd name="connsiteX25" fmla="*/ 705486 w 705488"/>
                <a:gd name="connsiteY25" fmla="*/ 320029 h 704852"/>
                <a:gd name="connsiteX26" fmla="*/ 704198 w 705488"/>
                <a:gd name="connsiteY26" fmla="*/ 393835 h 704852"/>
                <a:gd name="connsiteX27" fmla="*/ 686029 w 705488"/>
                <a:gd name="connsiteY27" fmla="*/ 411381 h 704852"/>
                <a:gd name="connsiteX28" fmla="*/ 619495 w 705488"/>
                <a:gd name="connsiteY28" fmla="*/ 410220 h 704852"/>
                <a:gd name="connsiteX29" fmla="*/ 619469 w 705488"/>
                <a:gd name="connsiteY29" fmla="*/ 410475 h 704852"/>
                <a:gd name="connsiteX30" fmla="*/ 610419 w 705488"/>
                <a:gd name="connsiteY30" fmla="*/ 440947 h 704852"/>
                <a:gd name="connsiteX31" fmla="*/ 667233 w 705488"/>
                <a:gd name="connsiteY31" fmla="*/ 475084 h 704852"/>
                <a:gd name="connsiteX32" fmla="*/ 673343 w 705488"/>
                <a:gd name="connsiteY32" fmla="*/ 499592 h 704852"/>
                <a:gd name="connsiteX33" fmla="*/ 635324 w 705488"/>
                <a:gd name="connsiteY33" fmla="*/ 562866 h 704852"/>
                <a:gd name="connsiteX34" fmla="*/ 610816 w 705488"/>
                <a:gd name="connsiteY34" fmla="*/ 568976 h 704852"/>
                <a:gd name="connsiteX35" fmla="*/ 553495 w 705488"/>
                <a:gd name="connsiteY35" fmla="*/ 534534 h 704852"/>
                <a:gd name="connsiteX36" fmla="*/ 531207 w 705488"/>
                <a:gd name="connsiteY36" fmla="*/ 560278 h 704852"/>
                <a:gd name="connsiteX37" fmla="*/ 561694 w 705488"/>
                <a:gd name="connsiteY37" fmla="*/ 615681 h 704852"/>
                <a:gd name="connsiteX38" fmla="*/ 554657 w 705488"/>
                <a:gd name="connsiteY38" fmla="*/ 639938 h 704852"/>
                <a:gd name="connsiteX39" fmla="*/ 489984 w 705488"/>
                <a:gd name="connsiteY39" fmla="*/ 675526 h 704852"/>
                <a:gd name="connsiteX40" fmla="*/ 465726 w 705488"/>
                <a:gd name="connsiteY40" fmla="*/ 668489 h 704852"/>
                <a:gd name="connsiteX41" fmla="*/ 436918 w 705488"/>
                <a:gd name="connsiteY41" fmla="*/ 616137 h 704852"/>
                <a:gd name="connsiteX42" fmla="*/ 406002 w 705488"/>
                <a:gd name="connsiteY42" fmla="*/ 624488 h 704852"/>
                <a:gd name="connsiteX43" fmla="*/ 406002 w 705488"/>
                <a:gd name="connsiteY43" fmla="*/ 686992 h 704852"/>
                <a:gd name="connsiteX44" fmla="*/ 388142 w 705488"/>
                <a:gd name="connsiteY44" fmla="*/ 704852 h 704852"/>
                <a:gd name="connsiteX45" fmla="*/ 314324 w 705488"/>
                <a:gd name="connsiteY45" fmla="*/ 704852 h 704852"/>
                <a:gd name="connsiteX46" fmla="*/ 296464 w 705488"/>
                <a:gd name="connsiteY46" fmla="*/ 686992 h 704852"/>
                <a:gd name="connsiteX47" fmla="*/ 296464 w 705488"/>
                <a:gd name="connsiteY47" fmla="*/ 625750 h 704852"/>
                <a:gd name="connsiteX48" fmla="*/ 293187 w 705488"/>
                <a:gd name="connsiteY48" fmla="*/ 625419 h 704852"/>
                <a:gd name="connsiteX49" fmla="*/ 264996 w 705488"/>
                <a:gd name="connsiteY49" fmla="*/ 614351 h 704852"/>
                <a:gd name="connsiteX50" fmla="*/ 232777 w 705488"/>
                <a:gd name="connsiteY50" fmla="*/ 669305 h 704852"/>
                <a:gd name="connsiteX51" fmla="*/ 208337 w 705488"/>
                <a:gd name="connsiteY51" fmla="*/ 675679 h 704852"/>
                <a:gd name="connsiteX52" fmla="*/ 144657 w 705488"/>
                <a:gd name="connsiteY52" fmla="*/ 638343 h 704852"/>
                <a:gd name="connsiteX53" fmla="*/ 138283 w 705488"/>
                <a:gd name="connsiteY53" fmla="*/ 613903 h 704852"/>
                <a:gd name="connsiteX54" fmla="*/ 169846 w 705488"/>
                <a:gd name="connsiteY54" fmla="*/ 560067 h 704852"/>
                <a:gd name="connsiteX55" fmla="*/ 145858 w 705488"/>
                <a:gd name="connsiteY55" fmla="*/ 539299 h 704852"/>
                <a:gd name="connsiteX56" fmla="*/ 90616 w 705488"/>
                <a:gd name="connsiteY56" fmla="*/ 571313 h 704852"/>
                <a:gd name="connsiteX57" fmla="*/ 66208 w 705488"/>
                <a:gd name="connsiteY57" fmla="*/ 564816 h 704852"/>
                <a:gd name="connsiteX58" fmla="*/ 29195 w 705488"/>
                <a:gd name="connsiteY58" fmla="*/ 500947 h 704852"/>
                <a:gd name="connsiteX59" fmla="*/ 35693 w 705488"/>
                <a:gd name="connsiteY59" fmla="*/ 476540 h 704852"/>
                <a:gd name="connsiteX60" fmla="*/ 88374 w 705488"/>
                <a:gd name="connsiteY60" fmla="*/ 446010 h 704852"/>
                <a:gd name="connsiteX61" fmla="*/ 78211 w 705488"/>
                <a:gd name="connsiteY61" fmla="*/ 408386 h 704852"/>
                <a:gd name="connsiteX62" fmla="*/ 17860 w 705488"/>
                <a:gd name="connsiteY62" fmla="*/ 408386 h 704852"/>
                <a:gd name="connsiteX63" fmla="*/ 0 w 705488"/>
                <a:gd name="connsiteY63" fmla="*/ 390526 h 704852"/>
                <a:gd name="connsiteX64" fmla="*/ 0 w 705488"/>
                <a:gd name="connsiteY64" fmla="*/ 316708 h 704852"/>
                <a:gd name="connsiteX65" fmla="*/ 17860 w 705488"/>
                <a:gd name="connsiteY65" fmla="*/ 298848 h 704852"/>
                <a:gd name="connsiteX66" fmla="*/ 78853 w 705488"/>
                <a:gd name="connsiteY66" fmla="*/ 298848 h 704852"/>
                <a:gd name="connsiteX67" fmla="*/ 87657 w 705488"/>
                <a:gd name="connsiteY67" fmla="*/ 266255 h 704852"/>
                <a:gd name="connsiteX68" fmla="*/ 35022 w 705488"/>
                <a:gd name="connsiteY68" fmla="*/ 234089 h 704852"/>
                <a:gd name="connsiteX69" fmla="*/ 29095 w 705488"/>
                <a:gd name="connsiteY69" fmla="*/ 209536 h 704852"/>
                <a:gd name="connsiteX70" fmla="*/ 67588 w 705488"/>
                <a:gd name="connsiteY70" fmla="*/ 146549 h 704852"/>
                <a:gd name="connsiteX71" fmla="*/ 92141 w 705488"/>
                <a:gd name="connsiteY71" fmla="*/ 140622 h 704852"/>
                <a:gd name="connsiteX72" fmla="*/ 144263 w 705488"/>
                <a:gd name="connsiteY72" fmla="*/ 172475 h 704852"/>
                <a:gd name="connsiteX73" fmla="*/ 167420 w 705488"/>
                <a:gd name="connsiteY73" fmla="*/ 146683 h 704852"/>
                <a:gd name="connsiteX74" fmla="*/ 135881 w 705488"/>
                <a:gd name="connsiteY74" fmla="*/ 93848 h 704852"/>
                <a:gd name="connsiteX75" fmla="*/ 142062 w 705488"/>
                <a:gd name="connsiteY75" fmla="*/ 69358 h 704852"/>
                <a:gd name="connsiteX76" fmla="*/ 205446 w 705488"/>
                <a:gd name="connsiteY76" fmla="*/ 31522 h 704852"/>
                <a:gd name="connsiteX77" fmla="*/ 229936 w 705488"/>
                <a:gd name="connsiteY77" fmla="*/ 37703 h 704852"/>
                <a:gd name="connsiteX78" fmla="*/ 263739 w 705488"/>
                <a:gd name="connsiteY78" fmla="*/ 94331 h 704852"/>
                <a:gd name="connsiteX79" fmla="*/ 293187 w 705488"/>
                <a:gd name="connsiteY79" fmla="*/ 84193 h 704852"/>
                <a:gd name="connsiteX80" fmla="*/ 294086 w 705488"/>
                <a:gd name="connsiteY80" fmla="*/ 84102 h 704852"/>
                <a:gd name="connsiteX81" fmla="*/ 294086 w 705488"/>
                <a:gd name="connsiteY81" fmla="*/ 17860 h 704852"/>
                <a:gd name="connsiteX82" fmla="*/ 311946 w 705488"/>
                <a:gd name="connsiteY82" fmla="*/ 0 h 70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05488" h="704852">
                  <a:moveTo>
                    <a:pt x="348856" y="190501"/>
                  </a:moveTo>
                  <a:cubicBezTo>
                    <a:pt x="258113" y="190501"/>
                    <a:pt x="184551" y="264063"/>
                    <a:pt x="184551" y="354806"/>
                  </a:cubicBezTo>
                  <a:cubicBezTo>
                    <a:pt x="184551" y="445549"/>
                    <a:pt x="258113" y="519111"/>
                    <a:pt x="348856" y="519111"/>
                  </a:cubicBezTo>
                  <a:cubicBezTo>
                    <a:pt x="439599" y="519111"/>
                    <a:pt x="513161" y="445549"/>
                    <a:pt x="513161" y="354806"/>
                  </a:cubicBezTo>
                  <a:cubicBezTo>
                    <a:pt x="513161" y="264063"/>
                    <a:pt x="439599" y="190501"/>
                    <a:pt x="348856" y="190501"/>
                  </a:cubicBezTo>
                  <a:close/>
                  <a:moveTo>
                    <a:pt x="311946" y="0"/>
                  </a:moveTo>
                  <a:lnTo>
                    <a:pt x="385764" y="0"/>
                  </a:lnTo>
                  <a:cubicBezTo>
                    <a:pt x="395628" y="0"/>
                    <a:pt x="403624" y="7996"/>
                    <a:pt x="403624" y="17860"/>
                  </a:cubicBezTo>
                  <a:lnTo>
                    <a:pt x="403624" y="84102"/>
                  </a:lnTo>
                  <a:lnTo>
                    <a:pt x="404525" y="84193"/>
                  </a:lnTo>
                  <a:lnTo>
                    <a:pt x="433461" y="95553"/>
                  </a:lnTo>
                  <a:lnTo>
                    <a:pt x="433499" y="95326"/>
                  </a:lnTo>
                  <a:lnTo>
                    <a:pt x="471354" y="34745"/>
                  </a:lnTo>
                  <a:cubicBezTo>
                    <a:pt x="476581" y="26380"/>
                    <a:pt x="487600" y="23836"/>
                    <a:pt x="495965" y="29063"/>
                  </a:cubicBezTo>
                  <a:lnTo>
                    <a:pt x="558566" y="68181"/>
                  </a:lnTo>
                  <a:cubicBezTo>
                    <a:pt x="566931" y="73408"/>
                    <a:pt x="569475" y="84426"/>
                    <a:pt x="564248" y="92792"/>
                  </a:cubicBezTo>
                  <a:lnTo>
                    <a:pt x="528462" y="150061"/>
                  </a:lnTo>
                  <a:lnTo>
                    <a:pt x="555371" y="173358"/>
                  </a:lnTo>
                  <a:lnTo>
                    <a:pt x="611957" y="140688"/>
                  </a:lnTo>
                  <a:cubicBezTo>
                    <a:pt x="620500" y="135756"/>
                    <a:pt x="631423" y="138682"/>
                    <a:pt x="636355" y="147225"/>
                  </a:cubicBezTo>
                  <a:lnTo>
                    <a:pt x="673264" y="211153"/>
                  </a:lnTo>
                  <a:cubicBezTo>
                    <a:pt x="678196" y="219696"/>
                    <a:pt x="675269" y="230618"/>
                    <a:pt x="666726" y="235550"/>
                  </a:cubicBezTo>
                  <a:lnTo>
                    <a:pt x="610526" y="267998"/>
                  </a:lnTo>
                  <a:lnTo>
                    <a:pt x="619349" y="300663"/>
                  </a:lnTo>
                  <a:lnTo>
                    <a:pt x="687941" y="301860"/>
                  </a:lnTo>
                  <a:cubicBezTo>
                    <a:pt x="697803" y="302032"/>
                    <a:pt x="705658" y="310166"/>
                    <a:pt x="705486" y="320029"/>
                  </a:cubicBezTo>
                  <a:lnTo>
                    <a:pt x="704198" y="393835"/>
                  </a:lnTo>
                  <a:cubicBezTo>
                    <a:pt x="704026" y="403698"/>
                    <a:pt x="695891" y="411553"/>
                    <a:pt x="686029" y="411381"/>
                  </a:cubicBezTo>
                  <a:lnTo>
                    <a:pt x="619495" y="410220"/>
                  </a:lnTo>
                  <a:lnTo>
                    <a:pt x="619469" y="410475"/>
                  </a:lnTo>
                  <a:lnTo>
                    <a:pt x="610419" y="440947"/>
                  </a:lnTo>
                  <a:lnTo>
                    <a:pt x="667233" y="475084"/>
                  </a:lnTo>
                  <a:cubicBezTo>
                    <a:pt x="675688" y="480164"/>
                    <a:pt x="678423" y="491136"/>
                    <a:pt x="673343" y="499592"/>
                  </a:cubicBezTo>
                  <a:lnTo>
                    <a:pt x="635324" y="562866"/>
                  </a:lnTo>
                  <a:cubicBezTo>
                    <a:pt x="630244" y="571321"/>
                    <a:pt x="619272" y="574057"/>
                    <a:pt x="610816" y="568976"/>
                  </a:cubicBezTo>
                  <a:lnTo>
                    <a:pt x="553495" y="534534"/>
                  </a:lnTo>
                  <a:lnTo>
                    <a:pt x="531207" y="560278"/>
                  </a:lnTo>
                  <a:lnTo>
                    <a:pt x="561694" y="615681"/>
                  </a:lnTo>
                  <a:cubicBezTo>
                    <a:pt x="566449" y="624323"/>
                    <a:pt x="563299" y="635183"/>
                    <a:pt x="554657" y="639938"/>
                  </a:cubicBezTo>
                  <a:lnTo>
                    <a:pt x="489984" y="675526"/>
                  </a:lnTo>
                  <a:cubicBezTo>
                    <a:pt x="481342" y="680282"/>
                    <a:pt x="470482" y="677131"/>
                    <a:pt x="465726" y="668489"/>
                  </a:cubicBezTo>
                  <a:lnTo>
                    <a:pt x="436918" y="616137"/>
                  </a:lnTo>
                  <a:lnTo>
                    <a:pt x="406002" y="624488"/>
                  </a:lnTo>
                  <a:lnTo>
                    <a:pt x="406002" y="686992"/>
                  </a:lnTo>
                  <a:cubicBezTo>
                    <a:pt x="406002" y="696856"/>
                    <a:pt x="398006" y="704852"/>
                    <a:pt x="388142" y="704852"/>
                  </a:cubicBezTo>
                  <a:lnTo>
                    <a:pt x="314324" y="704852"/>
                  </a:lnTo>
                  <a:cubicBezTo>
                    <a:pt x="304460" y="704852"/>
                    <a:pt x="296464" y="696856"/>
                    <a:pt x="296464" y="686992"/>
                  </a:cubicBezTo>
                  <a:lnTo>
                    <a:pt x="296464" y="625750"/>
                  </a:lnTo>
                  <a:lnTo>
                    <a:pt x="293187" y="625419"/>
                  </a:lnTo>
                  <a:lnTo>
                    <a:pt x="264996" y="614351"/>
                  </a:lnTo>
                  <a:lnTo>
                    <a:pt x="232777" y="669305"/>
                  </a:lnTo>
                  <a:cubicBezTo>
                    <a:pt x="227788" y="677814"/>
                    <a:pt x="216846" y="680668"/>
                    <a:pt x="208337" y="675679"/>
                  </a:cubicBezTo>
                  <a:lnTo>
                    <a:pt x="144657" y="638343"/>
                  </a:lnTo>
                  <a:cubicBezTo>
                    <a:pt x="136147" y="633354"/>
                    <a:pt x="133294" y="622412"/>
                    <a:pt x="138283" y="613903"/>
                  </a:cubicBezTo>
                  <a:lnTo>
                    <a:pt x="169846" y="560067"/>
                  </a:lnTo>
                  <a:lnTo>
                    <a:pt x="145858" y="539299"/>
                  </a:lnTo>
                  <a:lnTo>
                    <a:pt x="90616" y="571313"/>
                  </a:lnTo>
                  <a:cubicBezTo>
                    <a:pt x="82082" y="576259"/>
                    <a:pt x="71154" y="573350"/>
                    <a:pt x="66208" y="564816"/>
                  </a:cubicBezTo>
                  <a:lnTo>
                    <a:pt x="29195" y="500947"/>
                  </a:lnTo>
                  <a:cubicBezTo>
                    <a:pt x="24249" y="492413"/>
                    <a:pt x="27158" y="481485"/>
                    <a:pt x="35693" y="476540"/>
                  </a:cubicBezTo>
                  <a:lnTo>
                    <a:pt x="88374" y="446010"/>
                  </a:lnTo>
                  <a:lnTo>
                    <a:pt x="78211" y="408386"/>
                  </a:lnTo>
                  <a:lnTo>
                    <a:pt x="17860" y="408386"/>
                  </a:lnTo>
                  <a:cubicBezTo>
                    <a:pt x="7996" y="408386"/>
                    <a:pt x="0" y="400390"/>
                    <a:pt x="0" y="390526"/>
                  </a:cubicBezTo>
                  <a:lnTo>
                    <a:pt x="0" y="316708"/>
                  </a:lnTo>
                  <a:cubicBezTo>
                    <a:pt x="0" y="306844"/>
                    <a:pt x="7996" y="298848"/>
                    <a:pt x="17860" y="298848"/>
                  </a:cubicBezTo>
                  <a:lnTo>
                    <a:pt x="78853" y="298848"/>
                  </a:lnTo>
                  <a:lnTo>
                    <a:pt x="87657" y="266255"/>
                  </a:lnTo>
                  <a:lnTo>
                    <a:pt x="35022" y="234089"/>
                  </a:lnTo>
                  <a:cubicBezTo>
                    <a:pt x="26605" y="228945"/>
                    <a:pt x="23952" y="217953"/>
                    <a:pt x="29095" y="209536"/>
                  </a:cubicBezTo>
                  <a:lnTo>
                    <a:pt x="67588" y="146549"/>
                  </a:lnTo>
                  <a:cubicBezTo>
                    <a:pt x="72732" y="138132"/>
                    <a:pt x="83725" y="135479"/>
                    <a:pt x="92141" y="140622"/>
                  </a:cubicBezTo>
                  <a:lnTo>
                    <a:pt x="144263" y="172475"/>
                  </a:lnTo>
                  <a:lnTo>
                    <a:pt x="167420" y="146683"/>
                  </a:lnTo>
                  <a:lnTo>
                    <a:pt x="135881" y="93848"/>
                  </a:lnTo>
                  <a:cubicBezTo>
                    <a:pt x="130825" y="85378"/>
                    <a:pt x="133593" y="74414"/>
                    <a:pt x="142062" y="69358"/>
                  </a:cubicBezTo>
                  <a:lnTo>
                    <a:pt x="205446" y="31522"/>
                  </a:lnTo>
                  <a:cubicBezTo>
                    <a:pt x="213916" y="26466"/>
                    <a:pt x="224880" y="29233"/>
                    <a:pt x="229936" y="37703"/>
                  </a:cubicBezTo>
                  <a:lnTo>
                    <a:pt x="263739" y="94331"/>
                  </a:lnTo>
                  <a:lnTo>
                    <a:pt x="293187" y="84193"/>
                  </a:lnTo>
                  <a:lnTo>
                    <a:pt x="294086" y="84102"/>
                  </a:lnTo>
                  <a:lnTo>
                    <a:pt x="294086" y="17860"/>
                  </a:lnTo>
                  <a:cubicBezTo>
                    <a:pt x="294086" y="7996"/>
                    <a:pt x="302082" y="0"/>
                    <a:pt x="311946" y="0"/>
                  </a:cubicBezTo>
                  <a:close/>
                </a:path>
              </a:pathLst>
            </a:custGeom>
            <a:solidFill>
              <a:schemeClr val="bg1"/>
            </a:solid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grpSp>
        <p:nvGrpSpPr>
          <p:cNvPr id="5" name="Group 4">
            <a:extLst>
              <a:ext uri="{FF2B5EF4-FFF2-40B4-BE49-F238E27FC236}">
                <a16:creationId xmlns:a16="http://schemas.microsoft.com/office/drawing/2014/main" id="{71D7451D-9D15-436E-8ADD-4A899E00C1F3}"/>
              </a:ext>
            </a:extLst>
          </p:cNvPr>
          <p:cNvGrpSpPr/>
          <p:nvPr/>
        </p:nvGrpSpPr>
        <p:grpSpPr>
          <a:xfrm>
            <a:off x="3787063" y="3980149"/>
            <a:ext cx="7956890" cy="2461007"/>
            <a:chOff x="3787063" y="3648608"/>
            <a:chExt cx="7956890" cy="2461007"/>
          </a:xfrm>
        </p:grpSpPr>
        <p:grpSp>
          <p:nvGrpSpPr>
            <p:cNvPr id="65" name="Group 64">
              <a:extLst>
                <a:ext uri="{FF2B5EF4-FFF2-40B4-BE49-F238E27FC236}">
                  <a16:creationId xmlns:a16="http://schemas.microsoft.com/office/drawing/2014/main" id="{898C7B38-F91C-424F-BFD3-2B8BA5D9A923}"/>
                </a:ext>
              </a:extLst>
            </p:cNvPr>
            <p:cNvGrpSpPr/>
            <p:nvPr/>
          </p:nvGrpSpPr>
          <p:grpSpPr>
            <a:xfrm>
              <a:off x="5995457" y="3917440"/>
              <a:ext cx="5748496" cy="588951"/>
              <a:chOff x="4174350" y="4291237"/>
              <a:chExt cx="6033178" cy="576042"/>
            </a:xfrm>
          </p:grpSpPr>
          <p:grpSp>
            <p:nvGrpSpPr>
              <p:cNvPr id="78" name="Group 77">
                <a:extLst>
                  <a:ext uri="{FF2B5EF4-FFF2-40B4-BE49-F238E27FC236}">
                    <a16:creationId xmlns:a16="http://schemas.microsoft.com/office/drawing/2014/main" id="{0EC05A8A-7A60-44CD-9C2F-607569D379CB}"/>
                  </a:ext>
                </a:extLst>
              </p:cNvPr>
              <p:cNvGrpSpPr/>
              <p:nvPr/>
            </p:nvGrpSpPr>
            <p:grpSpPr>
              <a:xfrm>
                <a:off x="4174350" y="4291237"/>
                <a:ext cx="6033178" cy="576042"/>
                <a:chOff x="5412681" y="666750"/>
                <a:chExt cx="6904646" cy="647700"/>
              </a:xfrm>
            </p:grpSpPr>
            <p:sp>
              <p:nvSpPr>
                <p:cNvPr id="82" name="Rounded Rectangle 38">
                  <a:extLst>
                    <a:ext uri="{FF2B5EF4-FFF2-40B4-BE49-F238E27FC236}">
                      <a16:creationId xmlns:a16="http://schemas.microsoft.com/office/drawing/2014/main" id="{BF3571BE-CEFA-4C80-8C3E-6DE012EAE19C}"/>
                    </a:ext>
                  </a:extLst>
                </p:cNvPr>
                <p:cNvSpPr/>
                <p:nvPr/>
              </p:nvSpPr>
              <p:spPr>
                <a:xfrm>
                  <a:off x="5412681" y="666750"/>
                  <a:ext cx="6904646" cy="647700"/>
                </a:xfrm>
                <a:prstGeom prst="roundRect">
                  <a:avLst>
                    <a:gd name="adj" fmla="val 50000"/>
                  </a:avLst>
                </a:prstGeom>
                <a:solidFill>
                  <a:srgbClr val="617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3" name="Oval 82">
                  <a:extLst>
                    <a:ext uri="{FF2B5EF4-FFF2-40B4-BE49-F238E27FC236}">
                      <a16:creationId xmlns:a16="http://schemas.microsoft.com/office/drawing/2014/main" id="{2192B741-950D-4C0C-82A0-57BB9C906371}"/>
                    </a:ext>
                  </a:extLst>
                </p:cNvPr>
                <p:cNvSpPr/>
                <p:nvPr/>
              </p:nvSpPr>
              <p:spPr>
                <a:xfrm>
                  <a:off x="546766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79" name="Group 78">
                <a:extLst>
                  <a:ext uri="{FF2B5EF4-FFF2-40B4-BE49-F238E27FC236}">
                    <a16:creationId xmlns:a16="http://schemas.microsoft.com/office/drawing/2014/main" id="{2365438E-CEFC-4E96-8C98-7A11784EC46C}"/>
                  </a:ext>
                </a:extLst>
              </p:cNvPr>
              <p:cNvGrpSpPr/>
              <p:nvPr/>
            </p:nvGrpSpPr>
            <p:grpSpPr>
              <a:xfrm>
                <a:off x="4213302" y="4410516"/>
                <a:ext cx="5875465" cy="333014"/>
                <a:chOff x="4213302" y="4410516"/>
                <a:chExt cx="5875465" cy="333014"/>
              </a:xfrm>
            </p:grpSpPr>
            <p:sp>
              <p:nvSpPr>
                <p:cNvPr id="80" name="TextBox 79">
                  <a:extLst>
                    <a:ext uri="{FF2B5EF4-FFF2-40B4-BE49-F238E27FC236}">
                      <a16:creationId xmlns:a16="http://schemas.microsoft.com/office/drawing/2014/main" id="{8E5DD5DC-AE15-4C0E-86D0-E32E4FDE043E}"/>
                    </a:ext>
                  </a:extLst>
                </p:cNvPr>
                <p:cNvSpPr txBox="1"/>
                <p:nvPr/>
              </p:nvSpPr>
              <p:spPr>
                <a:xfrm>
                  <a:off x="4775926" y="4410516"/>
                  <a:ext cx="5312841" cy="331133"/>
                </a:xfrm>
                <a:prstGeom prst="rect">
                  <a:avLst/>
                </a:prstGeom>
                <a:noFill/>
              </p:spPr>
              <p:txBody>
                <a:bodyPr wrap="square" rtlCol="0">
                  <a:spAutoFit/>
                </a:bodyPr>
                <a:lstStyle/>
                <a:p>
                  <a:r>
                    <a:rPr lang="en-US" sz="1600" b="1" dirty="0">
                      <a:solidFill>
                        <a:schemeClr val="bg1"/>
                      </a:solidFill>
                      <a:cs typeface="Arial" panose="020B0604020202020204" pitchFamily="34" charset="0"/>
                    </a:rPr>
                    <a:t>Day-to-day single point of contact</a:t>
                  </a:r>
                </a:p>
              </p:txBody>
            </p:sp>
            <p:sp>
              <p:nvSpPr>
                <p:cNvPr id="81" name="TextBox 80">
                  <a:extLst>
                    <a:ext uri="{FF2B5EF4-FFF2-40B4-BE49-F238E27FC236}">
                      <a16:creationId xmlns:a16="http://schemas.microsoft.com/office/drawing/2014/main" id="{A029590C-441A-4CC3-AC8C-8A3FD6B9062B}"/>
                    </a:ext>
                  </a:extLst>
                </p:cNvPr>
                <p:cNvSpPr txBox="1"/>
                <p:nvPr/>
              </p:nvSpPr>
              <p:spPr>
                <a:xfrm>
                  <a:off x="4213302" y="4412397"/>
                  <a:ext cx="469898" cy="331133"/>
                </a:xfrm>
                <a:prstGeom prst="rect">
                  <a:avLst/>
                </a:prstGeom>
                <a:noFill/>
              </p:spPr>
              <p:txBody>
                <a:bodyPr wrap="square" rtlCol="0">
                  <a:spAutoFit/>
                </a:bodyPr>
                <a:lstStyle/>
                <a:p>
                  <a:pPr algn="ctr"/>
                  <a:endParaRPr lang="en-IN" sz="1600" b="1" dirty="0">
                    <a:cs typeface="Arial" panose="020B0604020202020204" pitchFamily="34" charset="0"/>
                  </a:endParaRPr>
                </a:p>
              </p:txBody>
            </p:sp>
          </p:grpSp>
        </p:grpSp>
        <p:grpSp>
          <p:nvGrpSpPr>
            <p:cNvPr id="66" name="Group 65">
              <a:extLst>
                <a:ext uri="{FF2B5EF4-FFF2-40B4-BE49-F238E27FC236}">
                  <a16:creationId xmlns:a16="http://schemas.microsoft.com/office/drawing/2014/main" id="{D2C90FF7-421F-45EA-AFEC-BF5ADFD5EF57}"/>
                </a:ext>
              </a:extLst>
            </p:cNvPr>
            <p:cNvGrpSpPr/>
            <p:nvPr/>
          </p:nvGrpSpPr>
          <p:grpSpPr>
            <a:xfrm>
              <a:off x="5460499" y="4709704"/>
              <a:ext cx="5748496" cy="588951"/>
              <a:chOff x="3612899" y="5066135"/>
              <a:chExt cx="6033178" cy="576042"/>
            </a:xfrm>
          </p:grpSpPr>
          <p:grpSp>
            <p:nvGrpSpPr>
              <p:cNvPr id="72" name="Group 71">
                <a:extLst>
                  <a:ext uri="{FF2B5EF4-FFF2-40B4-BE49-F238E27FC236}">
                    <a16:creationId xmlns:a16="http://schemas.microsoft.com/office/drawing/2014/main" id="{87EFC6EF-D989-4226-A470-3D771CC0C1EE}"/>
                  </a:ext>
                </a:extLst>
              </p:cNvPr>
              <p:cNvGrpSpPr/>
              <p:nvPr/>
            </p:nvGrpSpPr>
            <p:grpSpPr>
              <a:xfrm>
                <a:off x="3612899" y="5066135"/>
                <a:ext cx="6033178" cy="576042"/>
                <a:chOff x="5412681" y="666750"/>
                <a:chExt cx="6904646" cy="647700"/>
              </a:xfrm>
            </p:grpSpPr>
            <p:sp>
              <p:nvSpPr>
                <p:cNvPr id="76" name="Rounded Rectangle 42">
                  <a:extLst>
                    <a:ext uri="{FF2B5EF4-FFF2-40B4-BE49-F238E27FC236}">
                      <a16:creationId xmlns:a16="http://schemas.microsoft.com/office/drawing/2014/main" id="{B563AF2B-7591-4DB6-AB1F-36762E27C97F}"/>
                    </a:ext>
                  </a:extLst>
                </p:cNvPr>
                <p:cNvSpPr/>
                <p:nvPr/>
              </p:nvSpPr>
              <p:spPr>
                <a:xfrm>
                  <a:off x="5412681" y="666750"/>
                  <a:ext cx="6904646" cy="647700"/>
                </a:xfrm>
                <a:prstGeom prst="roundRect">
                  <a:avLst>
                    <a:gd name="adj" fmla="val 50000"/>
                  </a:avLst>
                </a:prstGeom>
                <a:solidFill>
                  <a:srgbClr val="3B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7" name="Oval 76">
                  <a:extLst>
                    <a:ext uri="{FF2B5EF4-FFF2-40B4-BE49-F238E27FC236}">
                      <a16:creationId xmlns:a16="http://schemas.microsoft.com/office/drawing/2014/main" id="{D7E40724-5FD9-465A-95FE-80249A6F5AF6}"/>
                    </a:ext>
                  </a:extLst>
                </p:cNvPr>
                <p:cNvSpPr/>
                <p:nvPr/>
              </p:nvSpPr>
              <p:spPr>
                <a:xfrm>
                  <a:off x="5466328"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74" name="TextBox 73">
                <a:extLst>
                  <a:ext uri="{FF2B5EF4-FFF2-40B4-BE49-F238E27FC236}">
                    <a16:creationId xmlns:a16="http://schemas.microsoft.com/office/drawing/2014/main" id="{CF2A524C-D407-4E2F-B224-E479F49E4A95}"/>
                  </a:ext>
                </a:extLst>
              </p:cNvPr>
              <p:cNvSpPr txBox="1"/>
              <p:nvPr/>
            </p:nvSpPr>
            <p:spPr>
              <a:xfrm>
                <a:off x="4205081" y="5186835"/>
                <a:ext cx="5385956" cy="331133"/>
              </a:xfrm>
              <a:prstGeom prst="rect">
                <a:avLst/>
              </a:prstGeom>
              <a:noFill/>
            </p:spPr>
            <p:txBody>
              <a:bodyPr wrap="square" rtlCol="0">
                <a:spAutoFit/>
              </a:bodyPr>
              <a:lstStyle/>
              <a:p>
                <a:r>
                  <a:rPr lang="en-US" sz="1600" b="1" dirty="0">
                    <a:solidFill>
                      <a:schemeClr val="bg1"/>
                    </a:solidFill>
                    <a:cs typeface="Arial" panose="020B0604020202020204" pitchFamily="34" charset="0"/>
                  </a:rPr>
                  <a:t>Geographic coverage with interchangeable service models</a:t>
                </a:r>
              </a:p>
            </p:txBody>
          </p:sp>
        </p:grpSp>
        <p:grpSp>
          <p:nvGrpSpPr>
            <p:cNvPr id="67" name="Group 66">
              <a:extLst>
                <a:ext uri="{FF2B5EF4-FFF2-40B4-BE49-F238E27FC236}">
                  <a16:creationId xmlns:a16="http://schemas.microsoft.com/office/drawing/2014/main" id="{D9638CFD-4A03-439C-8D97-3770CDD8E528}"/>
                </a:ext>
              </a:extLst>
            </p:cNvPr>
            <p:cNvGrpSpPr/>
            <p:nvPr/>
          </p:nvGrpSpPr>
          <p:grpSpPr>
            <a:xfrm>
              <a:off x="4956398" y="5501970"/>
              <a:ext cx="5748496" cy="588951"/>
              <a:chOff x="3083834" y="5841035"/>
              <a:chExt cx="6033179" cy="576042"/>
            </a:xfrm>
          </p:grpSpPr>
          <p:grpSp>
            <p:nvGrpSpPr>
              <p:cNvPr id="68" name="Group 67">
                <a:extLst>
                  <a:ext uri="{FF2B5EF4-FFF2-40B4-BE49-F238E27FC236}">
                    <a16:creationId xmlns:a16="http://schemas.microsoft.com/office/drawing/2014/main" id="{72C82C28-E150-4639-9EF4-5B4DFCCDD814}"/>
                  </a:ext>
                </a:extLst>
              </p:cNvPr>
              <p:cNvGrpSpPr/>
              <p:nvPr/>
            </p:nvGrpSpPr>
            <p:grpSpPr>
              <a:xfrm>
                <a:off x="3083834" y="5841035"/>
                <a:ext cx="6033179" cy="576042"/>
                <a:chOff x="5412679" y="666750"/>
                <a:chExt cx="6904647" cy="647700"/>
              </a:xfrm>
            </p:grpSpPr>
            <p:sp>
              <p:nvSpPr>
                <p:cNvPr id="70" name="Rounded Rectangle 45">
                  <a:extLst>
                    <a:ext uri="{FF2B5EF4-FFF2-40B4-BE49-F238E27FC236}">
                      <a16:creationId xmlns:a16="http://schemas.microsoft.com/office/drawing/2014/main" id="{C448D722-A00C-49A6-B013-B706D261D8B0}"/>
                    </a:ext>
                  </a:extLst>
                </p:cNvPr>
                <p:cNvSpPr/>
                <p:nvPr/>
              </p:nvSpPr>
              <p:spPr>
                <a:xfrm>
                  <a:off x="5412679" y="666750"/>
                  <a:ext cx="6904647" cy="647700"/>
                </a:xfrm>
                <a:prstGeom prst="roundRect">
                  <a:avLst>
                    <a:gd name="adj" fmla="val 50000"/>
                  </a:avLst>
                </a:prstGeom>
                <a:solidFill>
                  <a:srgbClr val="8E9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1" name="Oval 70">
                  <a:extLst>
                    <a:ext uri="{FF2B5EF4-FFF2-40B4-BE49-F238E27FC236}">
                      <a16:creationId xmlns:a16="http://schemas.microsoft.com/office/drawing/2014/main" id="{5D72795F-4803-4134-BCBF-4BC4EEB1336F}"/>
                    </a:ext>
                  </a:extLst>
                </p:cNvPr>
                <p:cNvSpPr/>
                <p:nvPr/>
              </p:nvSpPr>
              <p:spPr>
                <a:xfrm>
                  <a:off x="5466328" y="722402"/>
                  <a:ext cx="536396" cy="5363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69" name="TextBox 68">
                <a:extLst>
                  <a:ext uri="{FF2B5EF4-FFF2-40B4-BE49-F238E27FC236}">
                    <a16:creationId xmlns:a16="http://schemas.microsoft.com/office/drawing/2014/main" id="{E9B24CBA-ED79-4D32-86E7-71940DAA230F}"/>
                  </a:ext>
                </a:extLst>
              </p:cNvPr>
              <p:cNvSpPr txBox="1"/>
              <p:nvPr/>
            </p:nvSpPr>
            <p:spPr>
              <a:xfrm>
                <a:off x="3679482" y="5953089"/>
                <a:ext cx="5043086" cy="331133"/>
              </a:xfrm>
              <a:prstGeom prst="rect">
                <a:avLst/>
              </a:prstGeom>
              <a:noFill/>
            </p:spPr>
            <p:txBody>
              <a:bodyPr wrap="square" rtlCol="0">
                <a:spAutoFit/>
              </a:bodyPr>
              <a:lstStyle/>
              <a:p>
                <a:r>
                  <a:rPr lang="en-US" sz="1600" b="1" dirty="0">
                    <a:solidFill>
                      <a:schemeClr val="bg1"/>
                    </a:solidFill>
                    <a:cs typeface="Arial" panose="020B0604020202020204" pitchFamily="34" charset="0"/>
                  </a:rPr>
                  <a:t>Custom plan designs – large &amp; small, tax advantaged</a:t>
                </a:r>
              </a:p>
            </p:txBody>
          </p:sp>
        </p:grpSp>
        <p:sp>
          <p:nvSpPr>
            <p:cNvPr id="24" name="Freeform 30">
              <a:extLst>
                <a:ext uri="{FF2B5EF4-FFF2-40B4-BE49-F238E27FC236}">
                  <a16:creationId xmlns:a16="http://schemas.microsoft.com/office/drawing/2014/main" id="{74DE944D-1BF5-4C27-9C1A-29F39D25B000}"/>
                </a:ext>
              </a:extLst>
            </p:cNvPr>
            <p:cNvSpPr/>
            <p:nvPr/>
          </p:nvSpPr>
          <p:spPr>
            <a:xfrm>
              <a:off x="4733907" y="3648608"/>
              <a:ext cx="651049" cy="822429"/>
            </a:xfrm>
            <a:custGeom>
              <a:avLst/>
              <a:gdLst>
                <a:gd name="connsiteX0" fmla="*/ 365545 w 1043669"/>
                <a:gd name="connsiteY0" fmla="*/ 0 h 1207132"/>
                <a:gd name="connsiteX1" fmla="*/ 1043669 w 1043669"/>
                <a:gd name="connsiteY1" fmla="*/ 144139 h 1207132"/>
                <a:gd name="connsiteX2" fmla="*/ 984039 w 1043669"/>
                <a:gd name="connsiteY2" fmla="*/ 376048 h 1207132"/>
                <a:gd name="connsiteX3" fmla="*/ 654041 w 1043669"/>
                <a:gd name="connsiteY3" fmla="*/ 1062500 h 1207132"/>
                <a:gd name="connsiteX4" fmla="*/ 545888 w 1043669"/>
                <a:gd name="connsiteY4" fmla="*/ 1207132 h 1207132"/>
                <a:gd name="connsiteX5" fmla="*/ 0 w 1043669"/>
                <a:gd name="connsiteY5" fmla="*/ 780638 h 1207132"/>
                <a:gd name="connsiteX6" fmla="*/ 79111 w 1043669"/>
                <a:gd name="connsiteY6" fmla="*/ 674845 h 1207132"/>
                <a:gd name="connsiteX7" fmla="*/ 321867 w 1043669"/>
                <a:gd name="connsiteY7" fmla="*/ 169869 h 1207132"/>
                <a:gd name="connsiteX8" fmla="*/ 365545 w 1043669"/>
                <a:gd name="connsiteY8" fmla="*/ 0 h 12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669" h="1207132">
                  <a:moveTo>
                    <a:pt x="365545" y="0"/>
                  </a:moveTo>
                  <a:lnTo>
                    <a:pt x="1043669" y="144139"/>
                  </a:lnTo>
                  <a:lnTo>
                    <a:pt x="984039" y="376048"/>
                  </a:lnTo>
                  <a:cubicBezTo>
                    <a:pt x="907411" y="622417"/>
                    <a:pt x="795434" y="853212"/>
                    <a:pt x="654041" y="1062500"/>
                  </a:cubicBezTo>
                  <a:lnTo>
                    <a:pt x="545888" y="1207132"/>
                  </a:lnTo>
                  <a:lnTo>
                    <a:pt x="0" y="780638"/>
                  </a:lnTo>
                  <a:lnTo>
                    <a:pt x="79111" y="674845"/>
                  </a:lnTo>
                  <a:cubicBezTo>
                    <a:pt x="183124" y="520886"/>
                    <a:pt x="265497" y="351106"/>
                    <a:pt x="321867" y="169869"/>
                  </a:cubicBezTo>
                  <a:lnTo>
                    <a:pt x="365545" y="0"/>
                  </a:lnTo>
                  <a:close/>
                </a:path>
              </a:pathLst>
            </a:custGeom>
            <a:solidFill>
              <a:srgbClr val="6179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5" name="Freeform 26">
              <a:extLst>
                <a:ext uri="{FF2B5EF4-FFF2-40B4-BE49-F238E27FC236}">
                  <a16:creationId xmlns:a16="http://schemas.microsoft.com/office/drawing/2014/main" id="{85485370-51BF-4975-8CFD-2A66E1A927A6}"/>
                </a:ext>
              </a:extLst>
            </p:cNvPr>
            <p:cNvSpPr/>
            <p:nvPr/>
          </p:nvSpPr>
          <p:spPr>
            <a:xfrm>
              <a:off x="4313975" y="4183573"/>
              <a:ext cx="758331" cy="793531"/>
            </a:xfrm>
            <a:custGeom>
              <a:avLst/>
              <a:gdLst>
                <a:gd name="connsiteX0" fmla="*/ 669763 w 1215650"/>
                <a:gd name="connsiteY0" fmla="*/ 0 h 1164716"/>
                <a:gd name="connsiteX1" fmla="*/ 1215650 w 1215650"/>
                <a:gd name="connsiteY1" fmla="*/ 426494 h 1164716"/>
                <a:gd name="connsiteX2" fmla="*/ 1176238 w 1215650"/>
                <a:gd name="connsiteY2" fmla="*/ 479198 h 1164716"/>
                <a:gd name="connsiteX3" fmla="*/ 402586 w 1215650"/>
                <a:gd name="connsiteY3" fmla="*/ 1117058 h 1164716"/>
                <a:gd name="connsiteX4" fmla="*/ 303656 w 1215650"/>
                <a:gd name="connsiteY4" fmla="*/ 1164716 h 1164716"/>
                <a:gd name="connsiteX5" fmla="*/ 0 w 1215650"/>
                <a:gd name="connsiteY5" fmla="*/ 542130 h 1164716"/>
                <a:gd name="connsiteX6" fmla="*/ 72098 w 1215650"/>
                <a:gd name="connsiteY6" fmla="*/ 507398 h 1164716"/>
                <a:gd name="connsiteX7" fmla="*/ 641221 w 1215650"/>
                <a:gd name="connsiteY7" fmla="*/ 38167 h 1164716"/>
                <a:gd name="connsiteX8" fmla="*/ 669763 w 1215650"/>
                <a:gd name="connsiteY8" fmla="*/ 0 h 116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650" h="1164716">
                  <a:moveTo>
                    <a:pt x="669763" y="0"/>
                  </a:moveTo>
                  <a:lnTo>
                    <a:pt x="1215650" y="426494"/>
                  </a:lnTo>
                  <a:lnTo>
                    <a:pt x="1176238" y="479198"/>
                  </a:lnTo>
                  <a:cubicBezTo>
                    <a:pt x="962447" y="738254"/>
                    <a:pt x="699876" y="955561"/>
                    <a:pt x="402586" y="1117058"/>
                  </a:cubicBezTo>
                  <a:lnTo>
                    <a:pt x="303656" y="1164716"/>
                  </a:lnTo>
                  <a:lnTo>
                    <a:pt x="0" y="542130"/>
                  </a:lnTo>
                  <a:lnTo>
                    <a:pt x="72098" y="507398"/>
                  </a:lnTo>
                  <a:cubicBezTo>
                    <a:pt x="290793" y="388595"/>
                    <a:pt x="483949" y="228737"/>
                    <a:pt x="641221" y="38167"/>
                  </a:cubicBezTo>
                  <a:lnTo>
                    <a:pt x="669763" y="0"/>
                  </a:lnTo>
                  <a:close/>
                </a:path>
              </a:pathLst>
            </a:custGeom>
            <a:solidFill>
              <a:srgbClr val="3B2D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6" name="Freeform 22">
              <a:extLst>
                <a:ext uri="{FF2B5EF4-FFF2-40B4-BE49-F238E27FC236}">
                  <a16:creationId xmlns:a16="http://schemas.microsoft.com/office/drawing/2014/main" id="{3C6056F7-24B2-4E31-849D-23FFE0270782}"/>
                </a:ext>
              </a:extLst>
            </p:cNvPr>
            <p:cNvSpPr/>
            <p:nvPr/>
          </p:nvSpPr>
          <p:spPr>
            <a:xfrm>
              <a:off x="3787063" y="4554615"/>
              <a:ext cx="713133" cy="605582"/>
            </a:xfrm>
            <a:custGeom>
              <a:avLst/>
              <a:gdLst>
                <a:gd name="connsiteX0" fmla="*/ 839539 w 1143194"/>
                <a:gd name="connsiteY0" fmla="*/ 0 h 888851"/>
                <a:gd name="connsiteX1" fmla="*/ 1143194 w 1143194"/>
                <a:gd name="connsiteY1" fmla="*/ 622587 h 888851"/>
                <a:gd name="connsiteX2" fmla="*/ 1018002 w 1143194"/>
                <a:gd name="connsiteY2" fmla="*/ 682895 h 888851"/>
                <a:gd name="connsiteX3" fmla="*/ 265300 w 1143194"/>
                <a:gd name="connsiteY3" fmla="*/ 875455 h 888851"/>
                <a:gd name="connsiteX4" fmla="*/ 0 w 1143194"/>
                <a:gd name="connsiteY4" fmla="*/ 888851 h 888851"/>
                <a:gd name="connsiteX5" fmla="*/ 0 w 1143194"/>
                <a:gd name="connsiteY5" fmla="*/ 195508 h 888851"/>
                <a:gd name="connsiteX6" fmla="*/ 194410 w 1143194"/>
                <a:gd name="connsiteY6" fmla="*/ 185691 h 888851"/>
                <a:gd name="connsiteX7" fmla="*/ 748121 w 1143194"/>
                <a:gd name="connsiteY7" fmla="*/ 44038 h 888851"/>
                <a:gd name="connsiteX8" fmla="*/ 839539 w 1143194"/>
                <a:gd name="connsiteY8" fmla="*/ 0 h 88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194" h="888851">
                  <a:moveTo>
                    <a:pt x="839539" y="0"/>
                  </a:moveTo>
                  <a:lnTo>
                    <a:pt x="1143194" y="622587"/>
                  </a:lnTo>
                  <a:lnTo>
                    <a:pt x="1018002" y="682895"/>
                  </a:lnTo>
                  <a:cubicBezTo>
                    <a:pt x="782675" y="782430"/>
                    <a:pt x="529797" y="848594"/>
                    <a:pt x="265300" y="875455"/>
                  </a:cubicBezTo>
                  <a:lnTo>
                    <a:pt x="0" y="888851"/>
                  </a:lnTo>
                  <a:lnTo>
                    <a:pt x="0" y="195508"/>
                  </a:lnTo>
                  <a:lnTo>
                    <a:pt x="194410" y="185691"/>
                  </a:lnTo>
                  <a:cubicBezTo>
                    <a:pt x="388983" y="165932"/>
                    <a:pt x="575008" y="117259"/>
                    <a:pt x="748121" y="44038"/>
                  </a:cubicBezTo>
                  <a:lnTo>
                    <a:pt x="839539" y="0"/>
                  </a:lnTo>
                  <a:close/>
                </a:path>
              </a:pathLst>
            </a:custGeom>
            <a:solidFill>
              <a:srgbClr val="8E9E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nvGrpSpPr>
            <p:cNvPr id="29" name="Group 28">
              <a:extLst>
                <a:ext uri="{FF2B5EF4-FFF2-40B4-BE49-F238E27FC236}">
                  <a16:creationId xmlns:a16="http://schemas.microsoft.com/office/drawing/2014/main" id="{F116BE52-DCFD-4AD2-BCC7-68D3EF11E6BE}"/>
                </a:ext>
              </a:extLst>
            </p:cNvPr>
            <p:cNvGrpSpPr/>
            <p:nvPr/>
          </p:nvGrpSpPr>
          <p:grpSpPr>
            <a:xfrm flipH="1">
              <a:off x="4944024" y="3823113"/>
              <a:ext cx="243829" cy="348002"/>
              <a:chOff x="3551238" y="0"/>
              <a:chExt cx="5054600" cy="6723063"/>
            </a:xfrm>
            <a:solidFill>
              <a:schemeClr val="bg1"/>
            </a:solidFill>
          </p:grpSpPr>
          <p:sp>
            <p:nvSpPr>
              <p:cNvPr id="55" name="Freeform 170">
                <a:extLst>
                  <a:ext uri="{FF2B5EF4-FFF2-40B4-BE49-F238E27FC236}">
                    <a16:creationId xmlns:a16="http://schemas.microsoft.com/office/drawing/2014/main" id="{72234DCE-9AC5-4F02-834E-705FEE48AAF1}"/>
                  </a:ext>
                </a:extLst>
              </p:cNvPr>
              <p:cNvSpPr>
                <a:spLocks/>
              </p:cNvSpPr>
              <p:nvPr/>
            </p:nvSpPr>
            <p:spPr bwMode="auto">
              <a:xfrm>
                <a:off x="3551238" y="4975225"/>
                <a:ext cx="5054600" cy="1747838"/>
              </a:xfrm>
              <a:custGeom>
                <a:avLst/>
                <a:gdLst>
                  <a:gd name="T0" fmla="*/ 501 w 938"/>
                  <a:gd name="T1" fmla="*/ 144 h 325"/>
                  <a:gd name="T2" fmla="*/ 469 w 938"/>
                  <a:gd name="T3" fmla="*/ 160 h 325"/>
                  <a:gd name="T4" fmla="*/ 437 w 938"/>
                  <a:gd name="T5" fmla="*/ 144 h 325"/>
                  <a:gd name="T6" fmla="*/ 159 w 938"/>
                  <a:gd name="T7" fmla="*/ 0 h 325"/>
                  <a:gd name="T8" fmla="*/ 0 w 938"/>
                  <a:gd name="T9" fmla="*/ 82 h 325"/>
                  <a:gd name="T10" fmla="*/ 469 w 938"/>
                  <a:gd name="T11" fmla="*/ 325 h 325"/>
                  <a:gd name="T12" fmla="*/ 938 w 938"/>
                  <a:gd name="T13" fmla="*/ 82 h 325"/>
                  <a:gd name="T14" fmla="*/ 779 w 938"/>
                  <a:gd name="T15" fmla="*/ 0 h 325"/>
                  <a:gd name="T16" fmla="*/ 501 w 938"/>
                  <a:gd name="T17" fmla="*/ 14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325">
                    <a:moveTo>
                      <a:pt x="501" y="144"/>
                    </a:moveTo>
                    <a:lnTo>
                      <a:pt x="469" y="160"/>
                    </a:lnTo>
                    <a:lnTo>
                      <a:pt x="437" y="144"/>
                    </a:lnTo>
                    <a:lnTo>
                      <a:pt x="159" y="0"/>
                    </a:lnTo>
                    <a:lnTo>
                      <a:pt x="0" y="82"/>
                    </a:lnTo>
                    <a:lnTo>
                      <a:pt x="469" y="325"/>
                    </a:lnTo>
                    <a:lnTo>
                      <a:pt x="938" y="82"/>
                    </a:lnTo>
                    <a:lnTo>
                      <a:pt x="779" y="0"/>
                    </a:lnTo>
                    <a:lnTo>
                      <a:pt x="501"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6" name="Freeform 171">
                <a:extLst>
                  <a:ext uri="{FF2B5EF4-FFF2-40B4-BE49-F238E27FC236}">
                    <a16:creationId xmlns:a16="http://schemas.microsoft.com/office/drawing/2014/main" id="{8B3A365F-D395-4F1F-ABB3-CCBE9D57D960}"/>
                  </a:ext>
                </a:extLst>
              </p:cNvPr>
              <p:cNvSpPr>
                <a:spLocks/>
              </p:cNvSpPr>
              <p:nvPr/>
            </p:nvSpPr>
            <p:spPr bwMode="auto">
              <a:xfrm>
                <a:off x="3551238" y="3668713"/>
                <a:ext cx="5054600" cy="1747838"/>
              </a:xfrm>
              <a:custGeom>
                <a:avLst/>
                <a:gdLst>
                  <a:gd name="T0" fmla="*/ 501 w 938"/>
                  <a:gd name="T1" fmla="*/ 144 h 325"/>
                  <a:gd name="T2" fmla="*/ 469 w 938"/>
                  <a:gd name="T3" fmla="*/ 160 h 325"/>
                  <a:gd name="T4" fmla="*/ 437 w 938"/>
                  <a:gd name="T5" fmla="*/ 144 h 325"/>
                  <a:gd name="T6" fmla="*/ 159 w 938"/>
                  <a:gd name="T7" fmla="*/ 0 h 325"/>
                  <a:gd name="T8" fmla="*/ 0 w 938"/>
                  <a:gd name="T9" fmla="*/ 82 h 325"/>
                  <a:gd name="T10" fmla="*/ 469 w 938"/>
                  <a:gd name="T11" fmla="*/ 325 h 325"/>
                  <a:gd name="T12" fmla="*/ 938 w 938"/>
                  <a:gd name="T13" fmla="*/ 82 h 325"/>
                  <a:gd name="T14" fmla="*/ 779 w 938"/>
                  <a:gd name="T15" fmla="*/ 0 h 325"/>
                  <a:gd name="T16" fmla="*/ 501 w 938"/>
                  <a:gd name="T17" fmla="*/ 14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325">
                    <a:moveTo>
                      <a:pt x="501" y="144"/>
                    </a:moveTo>
                    <a:lnTo>
                      <a:pt x="469" y="160"/>
                    </a:lnTo>
                    <a:lnTo>
                      <a:pt x="437" y="144"/>
                    </a:lnTo>
                    <a:lnTo>
                      <a:pt x="159" y="0"/>
                    </a:lnTo>
                    <a:lnTo>
                      <a:pt x="0" y="82"/>
                    </a:lnTo>
                    <a:lnTo>
                      <a:pt x="469" y="325"/>
                    </a:lnTo>
                    <a:lnTo>
                      <a:pt x="938" y="82"/>
                    </a:lnTo>
                    <a:lnTo>
                      <a:pt x="779" y="0"/>
                    </a:lnTo>
                    <a:lnTo>
                      <a:pt x="501"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7" name="Freeform 172">
                <a:extLst>
                  <a:ext uri="{FF2B5EF4-FFF2-40B4-BE49-F238E27FC236}">
                    <a16:creationId xmlns:a16="http://schemas.microsoft.com/office/drawing/2014/main" id="{526589A4-C843-4A53-AB3B-643E88A6D445}"/>
                  </a:ext>
                </a:extLst>
              </p:cNvPr>
              <p:cNvSpPr>
                <a:spLocks noEditPoints="1"/>
              </p:cNvSpPr>
              <p:nvPr/>
            </p:nvSpPr>
            <p:spPr bwMode="auto">
              <a:xfrm>
                <a:off x="5140326" y="0"/>
                <a:ext cx="1870075" cy="2801938"/>
              </a:xfrm>
              <a:custGeom>
                <a:avLst/>
                <a:gdLst>
                  <a:gd name="T0" fmla="*/ 174 w 347"/>
                  <a:gd name="T1" fmla="*/ 0 h 521"/>
                  <a:gd name="T2" fmla="*/ 0 w 347"/>
                  <a:gd name="T3" fmla="*/ 174 h 521"/>
                  <a:gd name="T4" fmla="*/ 174 w 347"/>
                  <a:gd name="T5" fmla="*/ 521 h 521"/>
                  <a:gd name="T6" fmla="*/ 347 w 347"/>
                  <a:gd name="T7" fmla="*/ 174 h 521"/>
                  <a:gd name="T8" fmla="*/ 174 w 347"/>
                  <a:gd name="T9" fmla="*/ 0 h 521"/>
                  <a:gd name="T10" fmla="*/ 174 w 347"/>
                  <a:gd name="T11" fmla="*/ 243 h 521"/>
                  <a:gd name="T12" fmla="*/ 104 w 347"/>
                  <a:gd name="T13" fmla="*/ 174 h 521"/>
                  <a:gd name="T14" fmla="*/ 174 w 347"/>
                  <a:gd name="T15" fmla="*/ 104 h 521"/>
                  <a:gd name="T16" fmla="*/ 243 w 347"/>
                  <a:gd name="T17" fmla="*/ 174 h 521"/>
                  <a:gd name="T18" fmla="*/ 174 w 347"/>
                  <a:gd name="T19" fmla="*/ 24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521">
                    <a:moveTo>
                      <a:pt x="174" y="0"/>
                    </a:moveTo>
                    <a:cubicBezTo>
                      <a:pt x="78" y="0"/>
                      <a:pt x="0" y="78"/>
                      <a:pt x="0" y="174"/>
                    </a:cubicBezTo>
                    <a:cubicBezTo>
                      <a:pt x="0" y="270"/>
                      <a:pt x="174" y="521"/>
                      <a:pt x="174" y="521"/>
                    </a:cubicBezTo>
                    <a:cubicBezTo>
                      <a:pt x="174" y="521"/>
                      <a:pt x="347" y="270"/>
                      <a:pt x="347" y="174"/>
                    </a:cubicBezTo>
                    <a:cubicBezTo>
                      <a:pt x="347" y="78"/>
                      <a:pt x="270" y="0"/>
                      <a:pt x="174" y="0"/>
                    </a:cubicBezTo>
                    <a:close/>
                    <a:moveTo>
                      <a:pt x="174" y="243"/>
                    </a:moveTo>
                    <a:cubicBezTo>
                      <a:pt x="135" y="243"/>
                      <a:pt x="104" y="212"/>
                      <a:pt x="104" y="174"/>
                    </a:cubicBezTo>
                    <a:cubicBezTo>
                      <a:pt x="104" y="135"/>
                      <a:pt x="135" y="104"/>
                      <a:pt x="174" y="104"/>
                    </a:cubicBezTo>
                    <a:cubicBezTo>
                      <a:pt x="212" y="104"/>
                      <a:pt x="243" y="135"/>
                      <a:pt x="243" y="174"/>
                    </a:cubicBezTo>
                    <a:cubicBezTo>
                      <a:pt x="243" y="212"/>
                      <a:pt x="212" y="243"/>
                      <a:pt x="174"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8" name="Freeform 173">
                <a:extLst>
                  <a:ext uri="{FF2B5EF4-FFF2-40B4-BE49-F238E27FC236}">
                    <a16:creationId xmlns:a16="http://schemas.microsoft.com/office/drawing/2014/main" id="{CA26A57A-10F6-4FF1-9B9A-732E33FF9635}"/>
                  </a:ext>
                </a:extLst>
              </p:cNvPr>
              <p:cNvSpPr>
                <a:spLocks/>
              </p:cNvSpPr>
              <p:nvPr/>
            </p:nvSpPr>
            <p:spPr bwMode="auto">
              <a:xfrm>
                <a:off x="3551238" y="1936750"/>
                <a:ext cx="5054600" cy="2171700"/>
              </a:xfrm>
              <a:custGeom>
                <a:avLst/>
                <a:gdLst>
                  <a:gd name="T0" fmla="*/ 628 w 938"/>
                  <a:gd name="T1" fmla="*/ 0 h 404"/>
                  <a:gd name="T2" fmla="*/ 577 w 938"/>
                  <a:gd name="T3" fmla="*/ 89 h 404"/>
                  <a:gd name="T4" fmla="*/ 660 w 938"/>
                  <a:gd name="T5" fmla="*/ 161 h 404"/>
                  <a:gd name="T6" fmla="*/ 469 w 938"/>
                  <a:gd name="T7" fmla="*/ 248 h 404"/>
                  <a:gd name="T8" fmla="*/ 278 w 938"/>
                  <a:gd name="T9" fmla="*/ 161 h 404"/>
                  <a:gd name="T10" fmla="*/ 360 w 938"/>
                  <a:gd name="T11" fmla="*/ 89 h 404"/>
                  <a:gd name="T12" fmla="*/ 309 w 938"/>
                  <a:gd name="T13" fmla="*/ 0 h 404"/>
                  <a:gd name="T14" fmla="*/ 0 w 938"/>
                  <a:gd name="T15" fmla="*/ 161 h 404"/>
                  <a:gd name="T16" fmla="*/ 469 w 938"/>
                  <a:gd name="T17" fmla="*/ 404 h 404"/>
                  <a:gd name="T18" fmla="*/ 938 w 938"/>
                  <a:gd name="T19" fmla="*/ 161 h 404"/>
                  <a:gd name="T20" fmla="*/ 628 w 938"/>
                  <a:gd name="T21"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8" h="404">
                    <a:moveTo>
                      <a:pt x="628" y="0"/>
                    </a:moveTo>
                    <a:cubicBezTo>
                      <a:pt x="612" y="32"/>
                      <a:pt x="594" y="62"/>
                      <a:pt x="577" y="89"/>
                    </a:cubicBezTo>
                    <a:cubicBezTo>
                      <a:pt x="627" y="105"/>
                      <a:pt x="660" y="131"/>
                      <a:pt x="660" y="161"/>
                    </a:cubicBezTo>
                    <a:cubicBezTo>
                      <a:pt x="660" y="209"/>
                      <a:pt x="574" y="248"/>
                      <a:pt x="469" y="248"/>
                    </a:cubicBezTo>
                    <a:cubicBezTo>
                      <a:pt x="363" y="248"/>
                      <a:pt x="278" y="209"/>
                      <a:pt x="278" y="161"/>
                    </a:cubicBezTo>
                    <a:cubicBezTo>
                      <a:pt x="278" y="131"/>
                      <a:pt x="311" y="105"/>
                      <a:pt x="360" y="89"/>
                    </a:cubicBezTo>
                    <a:cubicBezTo>
                      <a:pt x="344" y="62"/>
                      <a:pt x="326" y="32"/>
                      <a:pt x="309" y="0"/>
                    </a:cubicBezTo>
                    <a:lnTo>
                      <a:pt x="0" y="161"/>
                    </a:lnTo>
                    <a:lnTo>
                      <a:pt x="469" y="404"/>
                    </a:lnTo>
                    <a:lnTo>
                      <a:pt x="938" y="161"/>
                    </a:lnTo>
                    <a:lnTo>
                      <a:pt x="6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30" name="Group 29">
              <a:extLst>
                <a:ext uri="{FF2B5EF4-FFF2-40B4-BE49-F238E27FC236}">
                  <a16:creationId xmlns:a16="http://schemas.microsoft.com/office/drawing/2014/main" id="{0B028154-890B-492C-B1FE-6C5BB33570B1}"/>
                </a:ext>
              </a:extLst>
            </p:cNvPr>
            <p:cNvGrpSpPr/>
            <p:nvPr/>
          </p:nvGrpSpPr>
          <p:grpSpPr>
            <a:xfrm>
              <a:off x="3921757" y="4775765"/>
              <a:ext cx="337449" cy="178715"/>
              <a:chOff x="3438525" y="1333500"/>
              <a:chExt cx="5297488" cy="2614613"/>
            </a:xfrm>
            <a:solidFill>
              <a:schemeClr val="bg1"/>
            </a:solidFill>
          </p:grpSpPr>
          <p:sp>
            <p:nvSpPr>
              <p:cNvPr id="52" name="Oval 177">
                <a:extLst>
                  <a:ext uri="{FF2B5EF4-FFF2-40B4-BE49-F238E27FC236}">
                    <a16:creationId xmlns:a16="http://schemas.microsoft.com/office/drawing/2014/main" id="{23F7B175-6D6F-4033-A525-D3429A5F99DF}"/>
                  </a:ext>
                </a:extLst>
              </p:cNvPr>
              <p:cNvSpPr>
                <a:spLocks noChangeArrowheads="1"/>
              </p:cNvSpPr>
              <p:nvPr/>
            </p:nvSpPr>
            <p:spPr bwMode="auto">
              <a:xfrm>
                <a:off x="5127625" y="1862138"/>
                <a:ext cx="409575" cy="40798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3" name="Freeform 178">
                <a:extLst>
                  <a:ext uri="{FF2B5EF4-FFF2-40B4-BE49-F238E27FC236}">
                    <a16:creationId xmlns:a16="http://schemas.microsoft.com/office/drawing/2014/main" id="{AF6E2246-F043-444C-8109-ABC8600EC946}"/>
                  </a:ext>
                </a:extLst>
              </p:cNvPr>
              <p:cNvSpPr>
                <a:spLocks noEditPoints="1"/>
              </p:cNvSpPr>
              <p:nvPr/>
            </p:nvSpPr>
            <p:spPr bwMode="auto">
              <a:xfrm>
                <a:off x="3438525" y="1333500"/>
                <a:ext cx="5297488" cy="2614613"/>
              </a:xfrm>
              <a:custGeom>
                <a:avLst/>
                <a:gdLst>
                  <a:gd name="T0" fmla="*/ 689 w 800"/>
                  <a:gd name="T1" fmla="*/ 0 h 396"/>
                  <a:gd name="T2" fmla="*/ 577 w 800"/>
                  <a:gd name="T3" fmla="*/ 111 h 396"/>
                  <a:gd name="T4" fmla="*/ 602 w 800"/>
                  <a:gd name="T5" fmla="*/ 180 h 396"/>
                  <a:gd name="T6" fmla="*/ 538 w 800"/>
                  <a:gd name="T7" fmla="*/ 245 h 396"/>
                  <a:gd name="T8" fmla="*/ 491 w 800"/>
                  <a:gd name="T9" fmla="*/ 230 h 396"/>
                  <a:gd name="T10" fmla="*/ 440 w 800"/>
                  <a:gd name="T11" fmla="*/ 248 h 396"/>
                  <a:gd name="T12" fmla="*/ 373 w 800"/>
                  <a:gd name="T13" fmla="*/ 180 h 396"/>
                  <a:gd name="T14" fmla="*/ 398 w 800"/>
                  <a:gd name="T15" fmla="*/ 111 h 396"/>
                  <a:gd name="T16" fmla="*/ 286 w 800"/>
                  <a:gd name="T17" fmla="*/ 0 h 396"/>
                  <a:gd name="T18" fmla="*/ 175 w 800"/>
                  <a:gd name="T19" fmla="*/ 111 h 396"/>
                  <a:gd name="T20" fmla="*/ 199 w 800"/>
                  <a:gd name="T21" fmla="*/ 180 h 396"/>
                  <a:gd name="T22" fmla="*/ 133 w 800"/>
                  <a:gd name="T23" fmla="*/ 246 h 396"/>
                  <a:gd name="T24" fmla="*/ 83 w 800"/>
                  <a:gd name="T25" fmla="*/ 230 h 396"/>
                  <a:gd name="T26" fmla="*/ 0 w 800"/>
                  <a:gd name="T27" fmla="*/ 313 h 396"/>
                  <a:gd name="T28" fmla="*/ 83 w 800"/>
                  <a:gd name="T29" fmla="*/ 396 h 396"/>
                  <a:gd name="T30" fmla="*/ 167 w 800"/>
                  <a:gd name="T31" fmla="*/ 313 h 396"/>
                  <a:gd name="T32" fmla="*/ 150 w 800"/>
                  <a:gd name="T33" fmla="*/ 264 h 396"/>
                  <a:gd name="T34" fmla="*/ 217 w 800"/>
                  <a:gd name="T35" fmla="*/ 197 h 396"/>
                  <a:gd name="T36" fmla="*/ 286 w 800"/>
                  <a:gd name="T37" fmla="*/ 222 h 396"/>
                  <a:gd name="T38" fmla="*/ 355 w 800"/>
                  <a:gd name="T39" fmla="*/ 198 h 396"/>
                  <a:gd name="T40" fmla="*/ 423 w 800"/>
                  <a:gd name="T41" fmla="*/ 266 h 396"/>
                  <a:gd name="T42" fmla="*/ 407 w 800"/>
                  <a:gd name="T43" fmla="*/ 313 h 396"/>
                  <a:gd name="T44" fmla="*/ 491 w 800"/>
                  <a:gd name="T45" fmla="*/ 396 h 396"/>
                  <a:gd name="T46" fmla="*/ 574 w 800"/>
                  <a:gd name="T47" fmla="*/ 313 h 396"/>
                  <a:gd name="T48" fmla="*/ 556 w 800"/>
                  <a:gd name="T49" fmla="*/ 262 h 396"/>
                  <a:gd name="T50" fmla="*/ 620 w 800"/>
                  <a:gd name="T51" fmla="*/ 198 h 396"/>
                  <a:gd name="T52" fmla="*/ 689 w 800"/>
                  <a:gd name="T53" fmla="*/ 222 h 396"/>
                  <a:gd name="T54" fmla="*/ 800 w 800"/>
                  <a:gd name="T55" fmla="*/ 111 h 396"/>
                  <a:gd name="T56" fmla="*/ 689 w 800"/>
                  <a:gd name="T57" fmla="*/ 0 h 396"/>
                  <a:gd name="T58" fmla="*/ 83 w 800"/>
                  <a:gd name="T59" fmla="*/ 340 h 396"/>
                  <a:gd name="T60" fmla="*/ 57 w 800"/>
                  <a:gd name="T61" fmla="*/ 313 h 396"/>
                  <a:gd name="T62" fmla="*/ 83 w 800"/>
                  <a:gd name="T63" fmla="*/ 287 h 396"/>
                  <a:gd name="T64" fmla="*/ 110 w 800"/>
                  <a:gd name="T65" fmla="*/ 313 h 396"/>
                  <a:gd name="T66" fmla="*/ 83 w 800"/>
                  <a:gd name="T67" fmla="*/ 340 h 396"/>
                  <a:gd name="T68" fmla="*/ 286 w 800"/>
                  <a:gd name="T69" fmla="*/ 167 h 396"/>
                  <a:gd name="T70" fmla="*/ 230 w 800"/>
                  <a:gd name="T71" fmla="*/ 111 h 396"/>
                  <a:gd name="T72" fmla="*/ 286 w 800"/>
                  <a:gd name="T73" fmla="*/ 55 h 396"/>
                  <a:gd name="T74" fmla="*/ 342 w 800"/>
                  <a:gd name="T75" fmla="*/ 111 h 396"/>
                  <a:gd name="T76" fmla="*/ 286 w 800"/>
                  <a:gd name="T77" fmla="*/ 167 h 396"/>
                  <a:gd name="T78" fmla="*/ 491 w 800"/>
                  <a:gd name="T79" fmla="*/ 340 h 396"/>
                  <a:gd name="T80" fmla="*/ 464 w 800"/>
                  <a:gd name="T81" fmla="*/ 313 h 396"/>
                  <a:gd name="T82" fmla="*/ 491 w 800"/>
                  <a:gd name="T83" fmla="*/ 287 h 396"/>
                  <a:gd name="T84" fmla="*/ 517 w 800"/>
                  <a:gd name="T85" fmla="*/ 313 h 396"/>
                  <a:gd name="T86" fmla="*/ 491 w 800"/>
                  <a:gd name="T87" fmla="*/ 340 h 396"/>
                  <a:gd name="T88" fmla="*/ 689 w 800"/>
                  <a:gd name="T89" fmla="*/ 167 h 396"/>
                  <a:gd name="T90" fmla="*/ 633 w 800"/>
                  <a:gd name="T91" fmla="*/ 111 h 396"/>
                  <a:gd name="T92" fmla="*/ 689 w 800"/>
                  <a:gd name="T93" fmla="*/ 55 h 396"/>
                  <a:gd name="T94" fmla="*/ 745 w 800"/>
                  <a:gd name="T95" fmla="*/ 111 h 396"/>
                  <a:gd name="T96" fmla="*/ 689 w 800"/>
                  <a:gd name="T97" fmla="*/ 16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0" h="396">
                    <a:moveTo>
                      <a:pt x="689" y="0"/>
                    </a:moveTo>
                    <a:cubicBezTo>
                      <a:pt x="627" y="0"/>
                      <a:pt x="577" y="49"/>
                      <a:pt x="577" y="111"/>
                    </a:cubicBezTo>
                    <a:cubicBezTo>
                      <a:pt x="577" y="137"/>
                      <a:pt x="587" y="161"/>
                      <a:pt x="602" y="180"/>
                    </a:cubicBezTo>
                    <a:lnTo>
                      <a:pt x="538" y="245"/>
                    </a:lnTo>
                    <a:cubicBezTo>
                      <a:pt x="525" y="235"/>
                      <a:pt x="508" y="230"/>
                      <a:pt x="491" y="230"/>
                    </a:cubicBezTo>
                    <a:cubicBezTo>
                      <a:pt x="472" y="230"/>
                      <a:pt x="454" y="237"/>
                      <a:pt x="440" y="248"/>
                    </a:cubicBezTo>
                    <a:lnTo>
                      <a:pt x="373" y="180"/>
                    </a:lnTo>
                    <a:cubicBezTo>
                      <a:pt x="388" y="161"/>
                      <a:pt x="398" y="137"/>
                      <a:pt x="398" y="111"/>
                    </a:cubicBezTo>
                    <a:cubicBezTo>
                      <a:pt x="398" y="49"/>
                      <a:pt x="348" y="0"/>
                      <a:pt x="286" y="0"/>
                    </a:cubicBezTo>
                    <a:cubicBezTo>
                      <a:pt x="225" y="0"/>
                      <a:pt x="175" y="49"/>
                      <a:pt x="175" y="111"/>
                    </a:cubicBezTo>
                    <a:cubicBezTo>
                      <a:pt x="175" y="137"/>
                      <a:pt x="184" y="161"/>
                      <a:pt x="199" y="180"/>
                    </a:cubicBezTo>
                    <a:lnTo>
                      <a:pt x="133" y="246"/>
                    </a:lnTo>
                    <a:cubicBezTo>
                      <a:pt x="119" y="236"/>
                      <a:pt x="102" y="230"/>
                      <a:pt x="83" y="230"/>
                    </a:cubicBezTo>
                    <a:cubicBezTo>
                      <a:pt x="37" y="230"/>
                      <a:pt x="0" y="267"/>
                      <a:pt x="0" y="313"/>
                    </a:cubicBezTo>
                    <a:cubicBezTo>
                      <a:pt x="0" y="359"/>
                      <a:pt x="37" y="396"/>
                      <a:pt x="83" y="396"/>
                    </a:cubicBezTo>
                    <a:cubicBezTo>
                      <a:pt x="129" y="396"/>
                      <a:pt x="167" y="359"/>
                      <a:pt x="167" y="313"/>
                    </a:cubicBezTo>
                    <a:cubicBezTo>
                      <a:pt x="167" y="295"/>
                      <a:pt x="161" y="278"/>
                      <a:pt x="150" y="264"/>
                    </a:cubicBezTo>
                    <a:lnTo>
                      <a:pt x="217" y="197"/>
                    </a:lnTo>
                    <a:cubicBezTo>
                      <a:pt x="236" y="213"/>
                      <a:pt x="260" y="222"/>
                      <a:pt x="286" y="222"/>
                    </a:cubicBezTo>
                    <a:cubicBezTo>
                      <a:pt x="312" y="222"/>
                      <a:pt x="336" y="213"/>
                      <a:pt x="355" y="198"/>
                    </a:cubicBezTo>
                    <a:lnTo>
                      <a:pt x="423" y="266"/>
                    </a:lnTo>
                    <a:cubicBezTo>
                      <a:pt x="413" y="279"/>
                      <a:pt x="407" y="295"/>
                      <a:pt x="407" y="313"/>
                    </a:cubicBezTo>
                    <a:cubicBezTo>
                      <a:pt x="407" y="359"/>
                      <a:pt x="445" y="396"/>
                      <a:pt x="491" y="396"/>
                    </a:cubicBezTo>
                    <a:cubicBezTo>
                      <a:pt x="537" y="396"/>
                      <a:pt x="574" y="359"/>
                      <a:pt x="574" y="313"/>
                    </a:cubicBezTo>
                    <a:cubicBezTo>
                      <a:pt x="574" y="294"/>
                      <a:pt x="567" y="276"/>
                      <a:pt x="556" y="262"/>
                    </a:cubicBezTo>
                    <a:lnTo>
                      <a:pt x="620" y="198"/>
                    </a:lnTo>
                    <a:cubicBezTo>
                      <a:pt x="639" y="213"/>
                      <a:pt x="663" y="222"/>
                      <a:pt x="689" y="222"/>
                    </a:cubicBezTo>
                    <a:cubicBezTo>
                      <a:pt x="750" y="222"/>
                      <a:pt x="800" y="172"/>
                      <a:pt x="800" y="111"/>
                    </a:cubicBezTo>
                    <a:cubicBezTo>
                      <a:pt x="800" y="49"/>
                      <a:pt x="750" y="0"/>
                      <a:pt x="689" y="0"/>
                    </a:cubicBezTo>
                    <a:close/>
                    <a:moveTo>
                      <a:pt x="83" y="340"/>
                    </a:moveTo>
                    <a:cubicBezTo>
                      <a:pt x="69" y="340"/>
                      <a:pt x="57" y="328"/>
                      <a:pt x="57" y="313"/>
                    </a:cubicBezTo>
                    <a:cubicBezTo>
                      <a:pt x="57" y="299"/>
                      <a:pt x="69" y="287"/>
                      <a:pt x="83" y="287"/>
                    </a:cubicBezTo>
                    <a:cubicBezTo>
                      <a:pt x="98" y="287"/>
                      <a:pt x="110" y="299"/>
                      <a:pt x="110" y="313"/>
                    </a:cubicBezTo>
                    <a:cubicBezTo>
                      <a:pt x="110" y="328"/>
                      <a:pt x="98" y="340"/>
                      <a:pt x="83" y="340"/>
                    </a:cubicBezTo>
                    <a:close/>
                    <a:moveTo>
                      <a:pt x="286" y="167"/>
                    </a:moveTo>
                    <a:cubicBezTo>
                      <a:pt x="256" y="167"/>
                      <a:pt x="230" y="141"/>
                      <a:pt x="230" y="111"/>
                    </a:cubicBezTo>
                    <a:cubicBezTo>
                      <a:pt x="230" y="80"/>
                      <a:pt x="256" y="55"/>
                      <a:pt x="286" y="55"/>
                    </a:cubicBezTo>
                    <a:cubicBezTo>
                      <a:pt x="317" y="55"/>
                      <a:pt x="342" y="80"/>
                      <a:pt x="342" y="111"/>
                    </a:cubicBezTo>
                    <a:cubicBezTo>
                      <a:pt x="342" y="141"/>
                      <a:pt x="317" y="167"/>
                      <a:pt x="286" y="167"/>
                    </a:cubicBezTo>
                    <a:close/>
                    <a:moveTo>
                      <a:pt x="491" y="340"/>
                    </a:moveTo>
                    <a:cubicBezTo>
                      <a:pt x="476" y="340"/>
                      <a:pt x="464" y="328"/>
                      <a:pt x="464" y="313"/>
                    </a:cubicBezTo>
                    <a:cubicBezTo>
                      <a:pt x="464" y="299"/>
                      <a:pt x="476" y="287"/>
                      <a:pt x="491" y="287"/>
                    </a:cubicBezTo>
                    <a:cubicBezTo>
                      <a:pt x="505" y="287"/>
                      <a:pt x="517" y="299"/>
                      <a:pt x="517" y="313"/>
                    </a:cubicBezTo>
                    <a:cubicBezTo>
                      <a:pt x="517" y="328"/>
                      <a:pt x="505" y="340"/>
                      <a:pt x="491" y="340"/>
                    </a:cubicBezTo>
                    <a:close/>
                    <a:moveTo>
                      <a:pt x="689" y="167"/>
                    </a:moveTo>
                    <a:cubicBezTo>
                      <a:pt x="658" y="167"/>
                      <a:pt x="633" y="141"/>
                      <a:pt x="633" y="111"/>
                    </a:cubicBezTo>
                    <a:cubicBezTo>
                      <a:pt x="633" y="80"/>
                      <a:pt x="658" y="55"/>
                      <a:pt x="689" y="55"/>
                    </a:cubicBezTo>
                    <a:cubicBezTo>
                      <a:pt x="720" y="55"/>
                      <a:pt x="745" y="80"/>
                      <a:pt x="745" y="111"/>
                    </a:cubicBezTo>
                    <a:cubicBezTo>
                      <a:pt x="745" y="141"/>
                      <a:pt x="720" y="167"/>
                      <a:pt x="689" y="1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4" name="Oval 179">
                <a:extLst>
                  <a:ext uri="{FF2B5EF4-FFF2-40B4-BE49-F238E27FC236}">
                    <a16:creationId xmlns:a16="http://schemas.microsoft.com/office/drawing/2014/main" id="{CA05A826-980D-4AB9-9AC5-17483392EA25}"/>
                  </a:ext>
                </a:extLst>
              </p:cNvPr>
              <p:cNvSpPr>
                <a:spLocks noChangeArrowheads="1"/>
              </p:cNvSpPr>
              <p:nvPr/>
            </p:nvSpPr>
            <p:spPr bwMode="auto">
              <a:xfrm>
                <a:off x="7794625" y="1862138"/>
                <a:ext cx="411163" cy="40798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pic>
          <p:nvPicPr>
            <p:cNvPr id="36" name="Graphic 35" descr="Playbook">
              <a:extLst>
                <a:ext uri="{FF2B5EF4-FFF2-40B4-BE49-F238E27FC236}">
                  <a16:creationId xmlns:a16="http://schemas.microsoft.com/office/drawing/2014/main" id="{EF62D701-069D-47F7-A4C3-B4F69286F30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4495" y="4401808"/>
              <a:ext cx="348501" cy="373957"/>
            </a:xfrm>
            <a:prstGeom prst="rect">
              <a:avLst/>
            </a:prstGeom>
          </p:spPr>
        </p:pic>
        <p:pic>
          <p:nvPicPr>
            <p:cNvPr id="16" name="Graphic 15" descr="Badge New with solid fill">
              <a:extLst>
                <a:ext uri="{FF2B5EF4-FFF2-40B4-BE49-F238E27FC236}">
                  <a16:creationId xmlns:a16="http://schemas.microsoft.com/office/drawing/2014/main" id="{A9D51C30-4AD9-4520-9E7C-2DFB2FDB01D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27041" y="5479172"/>
              <a:ext cx="630443" cy="630443"/>
            </a:xfrm>
            <a:prstGeom prst="rect">
              <a:avLst/>
            </a:prstGeom>
          </p:spPr>
        </p:pic>
      </p:grpSp>
      <p:pic>
        <p:nvPicPr>
          <p:cNvPr id="129" name="Graphic 128" descr="Badge New with solid fill">
            <a:extLst>
              <a:ext uri="{FF2B5EF4-FFF2-40B4-BE49-F238E27FC236}">
                <a16:creationId xmlns:a16="http://schemas.microsoft.com/office/drawing/2014/main" id="{AA36EFAC-3A61-405C-8199-29F45B1E0A7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1595" y="5652306"/>
            <a:ext cx="630443" cy="630443"/>
          </a:xfrm>
          <a:prstGeom prst="rect">
            <a:avLst/>
          </a:prstGeom>
        </p:spPr>
      </p:pic>
      <p:pic>
        <p:nvPicPr>
          <p:cNvPr id="4" name="Graphic 3" descr="Star with solid fill">
            <a:extLst>
              <a:ext uri="{FF2B5EF4-FFF2-40B4-BE49-F238E27FC236}">
                <a16:creationId xmlns:a16="http://schemas.microsoft.com/office/drawing/2014/main" id="{CF9F811D-7804-4CC8-85B4-6F85C7253FB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4253" y="5140435"/>
            <a:ext cx="365760" cy="365760"/>
          </a:xfrm>
          <a:prstGeom prst="rect">
            <a:avLst/>
          </a:prstGeom>
        </p:spPr>
      </p:pic>
      <p:pic>
        <p:nvPicPr>
          <p:cNvPr id="131" name="Graphic 130" descr="Star with solid fill">
            <a:extLst>
              <a:ext uri="{FF2B5EF4-FFF2-40B4-BE49-F238E27FC236}">
                <a16:creationId xmlns:a16="http://schemas.microsoft.com/office/drawing/2014/main" id="{5F76A11F-B14D-4AD4-ADA4-AE8E154A76A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80517" y="4348907"/>
            <a:ext cx="365760" cy="365760"/>
          </a:xfrm>
          <a:prstGeom prst="rect">
            <a:avLst/>
          </a:prstGeom>
        </p:spPr>
      </p:pic>
      <p:pic>
        <p:nvPicPr>
          <p:cNvPr id="132" name="Graphic 131" descr="Star with solid fill">
            <a:extLst>
              <a:ext uri="{FF2B5EF4-FFF2-40B4-BE49-F238E27FC236}">
                <a16:creationId xmlns:a16="http://schemas.microsoft.com/office/drawing/2014/main" id="{6D53EA7D-A3C6-493C-970E-E1A05C7A877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70713" y="2426640"/>
            <a:ext cx="365760" cy="365760"/>
          </a:xfrm>
          <a:prstGeom prst="rect">
            <a:avLst/>
          </a:prstGeom>
        </p:spPr>
      </p:pic>
      <p:pic>
        <p:nvPicPr>
          <p:cNvPr id="133" name="Graphic 132" descr="Star with solid fill">
            <a:extLst>
              <a:ext uri="{FF2B5EF4-FFF2-40B4-BE49-F238E27FC236}">
                <a16:creationId xmlns:a16="http://schemas.microsoft.com/office/drawing/2014/main" id="{A57210EB-F4C2-46F8-83E4-A18D90F699A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1176" y="856238"/>
            <a:ext cx="365760" cy="365760"/>
          </a:xfrm>
          <a:prstGeom prst="rect">
            <a:avLst/>
          </a:prstGeom>
        </p:spPr>
      </p:pic>
      <p:pic>
        <p:nvPicPr>
          <p:cNvPr id="134" name="Graphic 133" descr="Star with solid fill">
            <a:extLst>
              <a:ext uri="{FF2B5EF4-FFF2-40B4-BE49-F238E27FC236}">
                <a16:creationId xmlns:a16="http://schemas.microsoft.com/office/drawing/2014/main" id="{17AAE904-CD19-4077-A6C3-CB8A4AFB350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6740" y="1647347"/>
            <a:ext cx="365760" cy="365760"/>
          </a:xfrm>
          <a:prstGeom prst="rect">
            <a:avLst/>
          </a:prstGeom>
        </p:spPr>
      </p:pic>
      <p:sp>
        <p:nvSpPr>
          <p:cNvPr id="3" name="Footer Placeholder 2">
            <a:extLst>
              <a:ext uri="{FF2B5EF4-FFF2-40B4-BE49-F238E27FC236}">
                <a16:creationId xmlns:a16="http://schemas.microsoft.com/office/drawing/2014/main" id="{3DB3F7C1-5EAB-4221-B3F6-DAE8DB9CEFAB}"/>
              </a:ext>
            </a:extLst>
          </p:cNvPr>
          <p:cNvSpPr>
            <a:spLocks noGrp="1"/>
          </p:cNvSpPr>
          <p:nvPr>
            <p:ph type="ftr" sz="quarter" idx="11"/>
          </p:nvPr>
        </p:nvSpPr>
        <p:spPr/>
        <p:txBody>
          <a:bodyPr/>
          <a:lstStyle/>
          <a:p>
            <a:r>
              <a:rPr lang="en-US"/>
              <a:t>FOR FINANCIAL PROFESSIONAL USE ONLY</a:t>
            </a:r>
            <a:endParaRPr lang="en-US" dirty="0"/>
          </a:p>
        </p:txBody>
      </p:sp>
    </p:spTree>
    <p:extLst>
      <p:ext uri="{BB962C8B-B14F-4D97-AF65-F5344CB8AC3E}">
        <p14:creationId xmlns:p14="http://schemas.microsoft.com/office/powerpoint/2010/main" val="1878120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10;&#10;Description automatically generated">
            <a:extLst>
              <a:ext uri="{FF2B5EF4-FFF2-40B4-BE49-F238E27FC236}">
                <a16:creationId xmlns:a16="http://schemas.microsoft.com/office/drawing/2014/main" id="{F318C748-937E-4E33-BE4F-F1FAD41828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46415" y="1643628"/>
            <a:ext cx="9919277" cy="3719730"/>
          </a:xfrm>
          <a:prstGeom prst="rect">
            <a:avLst/>
          </a:prstGeom>
        </p:spPr>
      </p:pic>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pic>
        <p:nvPicPr>
          <p:cNvPr id="19" name="Picture 18">
            <a:extLst>
              <a:ext uri="{FF2B5EF4-FFF2-40B4-BE49-F238E27FC236}">
                <a16:creationId xmlns:a16="http://schemas.microsoft.com/office/drawing/2014/main" id="{01DE9BFB-EB06-4B3B-AEA4-3282AC646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grpSp>
        <p:nvGrpSpPr>
          <p:cNvPr id="21" name="Group 20">
            <a:extLst>
              <a:ext uri="{FF2B5EF4-FFF2-40B4-BE49-F238E27FC236}">
                <a16:creationId xmlns:a16="http://schemas.microsoft.com/office/drawing/2014/main" id="{D45E1734-30DE-429F-B744-AFFDC4C20375}"/>
              </a:ext>
            </a:extLst>
          </p:cNvPr>
          <p:cNvGrpSpPr/>
          <p:nvPr/>
        </p:nvGrpSpPr>
        <p:grpSpPr>
          <a:xfrm>
            <a:off x="-10208" y="389624"/>
            <a:ext cx="12192001" cy="1138774"/>
            <a:chOff x="2367354" y="434961"/>
            <a:chExt cx="9735781" cy="1022855"/>
          </a:xfrm>
        </p:grpSpPr>
        <p:sp>
          <p:nvSpPr>
            <p:cNvPr id="23" name="CuadroTexto 350">
              <a:extLst>
                <a:ext uri="{FF2B5EF4-FFF2-40B4-BE49-F238E27FC236}">
                  <a16:creationId xmlns:a16="http://schemas.microsoft.com/office/drawing/2014/main" id="{EE61B923-12FF-4DE8-9ED1-24F6552E4A98}"/>
                </a:ext>
              </a:extLst>
            </p:cNvPr>
            <p:cNvSpPr txBox="1"/>
            <p:nvPr/>
          </p:nvSpPr>
          <p:spPr>
            <a:xfrm>
              <a:off x="2375506" y="434961"/>
              <a:ext cx="9719479" cy="691118"/>
            </a:xfrm>
            <a:prstGeom prst="rect">
              <a:avLst/>
            </a:prstGeom>
            <a:noFill/>
          </p:spPr>
          <p:txBody>
            <a:bodyPr wrap="square" rtlCol="0">
              <a:spAutoFit/>
            </a:bodyPr>
            <a:lstStyle/>
            <a:p>
              <a:pPr algn="ctr"/>
              <a:r>
                <a:rPr lang="en-US" sz="4400" b="1" dirty="0">
                  <a:solidFill>
                    <a:schemeClr val="tx2"/>
                  </a:solidFill>
                  <a:latin typeface="Arial Nova Cond" panose="020B0506020202020204" pitchFamily="34" charset="0"/>
                  <a:ea typeface="Lato Heavy" charset="0"/>
                  <a:cs typeface="Poppins" pitchFamily="2" charset="77"/>
                </a:rPr>
                <a:t>Ideas – Concepts – Solutions</a:t>
              </a:r>
            </a:p>
          </p:txBody>
        </p:sp>
        <p:sp>
          <p:nvSpPr>
            <p:cNvPr id="26" name="CuadroTexto 351">
              <a:extLst>
                <a:ext uri="{FF2B5EF4-FFF2-40B4-BE49-F238E27FC236}">
                  <a16:creationId xmlns:a16="http://schemas.microsoft.com/office/drawing/2014/main" id="{B0DE38FD-347A-4278-ABC8-AE0FA6A5F89C}"/>
                </a:ext>
              </a:extLst>
            </p:cNvPr>
            <p:cNvSpPr txBox="1"/>
            <p:nvPr/>
          </p:nvSpPr>
          <p:spPr>
            <a:xfrm>
              <a:off x="2367354" y="1126079"/>
              <a:ext cx="9735781" cy="331737"/>
            </a:xfrm>
            <a:prstGeom prst="rect">
              <a:avLst/>
            </a:prstGeom>
            <a:noFill/>
          </p:spPr>
          <p:txBody>
            <a:bodyPr wrap="square" rtlCol="0">
              <a:spAutoFit/>
            </a:bodyPr>
            <a:lstStyle/>
            <a:p>
              <a:pPr algn="ctr"/>
              <a:r>
                <a:rPr lang="en-US" dirty="0">
                  <a:solidFill>
                    <a:schemeClr val="bg2">
                      <a:lumMod val="50000"/>
                    </a:schemeClr>
                  </a:solidFill>
                  <a:latin typeface="Lato Light" panose="020F0502020204030203" pitchFamily="34" charset="0"/>
                  <a:ea typeface="Lato Light" panose="020F0502020204030203" pitchFamily="34" charset="0"/>
                  <a:cs typeface="Lato Light" panose="020F0502020204030203" pitchFamily="34" charset="0"/>
                </a:rPr>
                <a:t>Things to Think About to Fuel the Selling Season</a:t>
              </a:r>
            </a:p>
          </p:txBody>
        </p:sp>
      </p:grpSp>
      <p:grpSp>
        <p:nvGrpSpPr>
          <p:cNvPr id="8" name="Group 7">
            <a:extLst>
              <a:ext uri="{FF2B5EF4-FFF2-40B4-BE49-F238E27FC236}">
                <a16:creationId xmlns:a16="http://schemas.microsoft.com/office/drawing/2014/main" id="{2C8C01D4-72F7-487F-9643-C55CFE9DCF8B}"/>
              </a:ext>
            </a:extLst>
          </p:cNvPr>
          <p:cNvGrpSpPr/>
          <p:nvPr/>
        </p:nvGrpSpPr>
        <p:grpSpPr>
          <a:xfrm>
            <a:off x="1443662" y="2410098"/>
            <a:ext cx="5408704" cy="1260625"/>
            <a:chOff x="329958" y="2332467"/>
            <a:chExt cx="4998462" cy="1442176"/>
          </a:xfrm>
        </p:grpSpPr>
        <p:grpSp>
          <p:nvGrpSpPr>
            <p:cNvPr id="27" name="Group 26">
              <a:extLst>
                <a:ext uri="{FF2B5EF4-FFF2-40B4-BE49-F238E27FC236}">
                  <a16:creationId xmlns:a16="http://schemas.microsoft.com/office/drawing/2014/main" id="{81550874-6F31-4C30-9AB3-DA7294189B0B}"/>
                </a:ext>
              </a:extLst>
            </p:cNvPr>
            <p:cNvGrpSpPr/>
            <p:nvPr/>
          </p:nvGrpSpPr>
          <p:grpSpPr>
            <a:xfrm>
              <a:off x="1189472" y="2332467"/>
              <a:ext cx="4138948" cy="1442176"/>
              <a:chOff x="4464909" y="5082640"/>
              <a:chExt cx="8277893" cy="2884352"/>
            </a:xfrm>
          </p:grpSpPr>
          <p:sp>
            <p:nvSpPr>
              <p:cNvPr id="28" name="CuadroTexto 395">
                <a:extLst>
                  <a:ext uri="{FF2B5EF4-FFF2-40B4-BE49-F238E27FC236}">
                    <a16:creationId xmlns:a16="http://schemas.microsoft.com/office/drawing/2014/main" id="{E34889ED-EDCF-4DA9-A609-E92D32D97C14}"/>
                  </a:ext>
                </a:extLst>
              </p:cNvPr>
              <p:cNvSpPr txBox="1"/>
              <p:nvPr/>
            </p:nvSpPr>
            <p:spPr>
              <a:xfrm>
                <a:off x="4464909" y="5082640"/>
                <a:ext cx="7313634" cy="800220"/>
              </a:xfrm>
              <a:prstGeom prst="rect">
                <a:avLst/>
              </a:prstGeom>
              <a:noFill/>
            </p:spPr>
            <p:txBody>
              <a:bodyPr wrap="square" rtlCol="0">
                <a:spAutoFit/>
              </a:bodyPr>
              <a:lstStyle/>
              <a:p>
                <a:r>
                  <a:rPr lang="en-US" sz="2000" b="1" dirty="0">
                    <a:solidFill>
                      <a:schemeClr val="tx2"/>
                    </a:solidFill>
                    <a:latin typeface="Arial" panose="020B0604020202020204" pitchFamily="34" charset="0"/>
                    <a:ea typeface="Roboto Medium" panose="02000000000000000000" pitchFamily="2" charset="0"/>
                    <a:cs typeface="Arial" panose="020B0604020202020204" pitchFamily="34" charset="0"/>
                  </a:rPr>
                  <a:t>ROTH 401K</a:t>
                </a:r>
              </a:p>
            </p:txBody>
          </p:sp>
          <p:sp>
            <p:nvSpPr>
              <p:cNvPr id="29" name="Rectangle 56">
                <a:extLst>
                  <a:ext uri="{FF2B5EF4-FFF2-40B4-BE49-F238E27FC236}">
                    <a16:creationId xmlns:a16="http://schemas.microsoft.com/office/drawing/2014/main" id="{AFD4611F-673D-4AAF-B6C9-F1630A3FAC50}"/>
                  </a:ext>
                </a:extLst>
              </p:cNvPr>
              <p:cNvSpPr/>
              <p:nvPr/>
            </p:nvSpPr>
            <p:spPr>
              <a:xfrm>
                <a:off x="4464911" y="5812556"/>
                <a:ext cx="8277891" cy="2154436"/>
              </a:xfrm>
              <a:prstGeom prst="rect">
                <a:avLst/>
              </a:prstGeom>
            </p:spPr>
            <p:txBody>
              <a:bodyPr wrap="square">
                <a:spAutoFit/>
              </a:bodyPr>
              <a:lstStyle/>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Hidden Advantages</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Secure 2.0 Updates</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Solo K - Mega Roth</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Questions to Ask</a:t>
                </a:r>
              </a:p>
            </p:txBody>
          </p:sp>
        </p:grpSp>
        <p:grpSp>
          <p:nvGrpSpPr>
            <p:cNvPr id="36" name="Group 35">
              <a:extLst>
                <a:ext uri="{FF2B5EF4-FFF2-40B4-BE49-F238E27FC236}">
                  <a16:creationId xmlns:a16="http://schemas.microsoft.com/office/drawing/2014/main" id="{20E78125-4E6A-4823-9542-1C16C9D8B934}"/>
                </a:ext>
              </a:extLst>
            </p:cNvPr>
            <p:cNvGrpSpPr/>
            <p:nvPr/>
          </p:nvGrpSpPr>
          <p:grpSpPr>
            <a:xfrm>
              <a:off x="329958" y="2420104"/>
              <a:ext cx="741578" cy="692819"/>
              <a:chOff x="1656203" y="5161737"/>
              <a:chExt cx="1483156" cy="1385638"/>
            </a:xfrm>
          </p:grpSpPr>
          <p:sp>
            <p:nvSpPr>
              <p:cNvPr id="37" name="Triangle 2">
                <a:extLst>
                  <a:ext uri="{FF2B5EF4-FFF2-40B4-BE49-F238E27FC236}">
                    <a16:creationId xmlns:a16="http://schemas.microsoft.com/office/drawing/2014/main" id="{C11D1C58-76E8-42BD-A64A-B3B8DD149EC2}"/>
                  </a:ext>
                </a:extLst>
              </p:cNvPr>
              <p:cNvSpPr/>
              <p:nvPr/>
            </p:nvSpPr>
            <p:spPr>
              <a:xfrm rot="5400000">
                <a:off x="1900905" y="5308921"/>
                <a:ext cx="1385638" cy="109127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8" name="Oval 37">
                <a:extLst>
                  <a:ext uri="{FF2B5EF4-FFF2-40B4-BE49-F238E27FC236}">
                    <a16:creationId xmlns:a16="http://schemas.microsoft.com/office/drawing/2014/main" id="{65530995-1A41-4334-8F88-88EB189115CD}"/>
                  </a:ext>
                </a:extLst>
              </p:cNvPr>
              <p:cNvSpPr/>
              <p:nvPr/>
            </p:nvSpPr>
            <p:spPr>
              <a:xfrm>
                <a:off x="1656203" y="5471493"/>
                <a:ext cx="783772" cy="78377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latin typeface="Roboto Medium" panose="02000000000000000000" pitchFamily="2" charset="0"/>
                  <a:ea typeface="Roboto Medium" panose="02000000000000000000" pitchFamily="2" charset="0"/>
                </a:endParaRPr>
              </a:p>
            </p:txBody>
          </p:sp>
        </p:grpSp>
      </p:grpSp>
      <p:grpSp>
        <p:nvGrpSpPr>
          <p:cNvPr id="12" name="Group 11">
            <a:extLst>
              <a:ext uri="{FF2B5EF4-FFF2-40B4-BE49-F238E27FC236}">
                <a16:creationId xmlns:a16="http://schemas.microsoft.com/office/drawing/2014/main" id="{10ECE0CF-7590-4C3A-9250-49A75DC0B83B}"/>
              </a:ext>
            </a:extLst>
          </p:cNvPr>
          <p:cNvGrpSpPr/>
          <p:nvPr/>
        </p:nvGrpSpPr>
        <p:grpSpPr>
          <a:xfrm>
            <a:off x="6821052" y="2337669"/>
            <a:ext cx="4753911" cy="1442176"/>
            <a:chOff x="329958" y="4381751"/>
            <a:chExt cx="4344162" cy="1442176"/>
          </a:xfrm>
        </p:grpSpPr>
        <p:grpSp>
          <p:nvGrpSpPr>
            <p:cNvPr id="30" name="Group 29">
              <a:extLst>
                <a:ext uri="{FF2B5EF4-FFF2-40B4-BE49-F238E27FC236}">
                  <a16:creationId xmlns:a16="http://schemas.microsoft.com/office/drawing/2014/main" id="{39807012-C404-43DB-B1DE-61A7A7D0D9AF}"/>
                </a:ext>
              </a:extLst>
            </p:cNvPr>
            <p:cNvGrpSpPr/>
            <p:nvPr/>
          </p:nvGrpSpPr>
          <p:grpSpPr>
            <a:xfrm>
              <a:off x="1189472" y="4381751"/>
              <a:ext cx="3484648" cy="1442176"/>
              <a:chOff x="4464909" y="5082640"/>
              <a:chExt cx="6969294" cy="2884352"/>
            </a:xfrm>
          </p:grpSpPr>
          <p:sp>
            <p:nvSpPr>
              <p:cNvPr id="31" name="CuadroTexto 395">
                <a:extLst>
                  <a:ext uri="{FF2B5EF4-FFF2-40B4-BE49-F238E27FC236}">
                    <a16:creationId xmlns:a16="http://schemas.microsoft.com/office/drawing/2014/main" id="{1451305C-E7BF-4A16-BCA8-6AFF5E3D3E73}"/>
                  </a:ext>
                </a:extLst>
              </p:cNvPr>
              <p:cNvSpPr txBox="1"/>
              <p:nvPr/>
            </p:nvSpPr>
            <p:spPr>
              <a:xfrm>
                <a:off x="4464909" y="5082640"/>
                <a:ext cx="6969294" cy="1415772"/>
              </a:xfrm>
              <a:prstGeom prst="rect">
                <a:avLst/>
              </a:prstGeom>
              <a:noFill/>
            </p:spPr>
            <p:txBody>
              <a:bodyPr wrap="square" rtlCol="0">
                <a:spAutoFit/>
              </a:bodyPr>
              <a:lstStyle/>
              <a:p>
                <a:r>
                  <a:rPr lang="en-US" sz="2000" b="1" dirty="0">
                    <a:solidFill>
                      <a:schemeClr val="tx2"/>
                    </a:solidFill>
                    <a:latin typeface="Arial" panose="020B0604020202020204" pitchFamily="34" charset="0"/>
                    <a:ea typeface="Roboto Medium" panose="02000000000000000000" pitchFamily="2" charset="0"/>
                    <a:cs typeface="Arial" panose="020B0604020202020204" pitchFamily="34" charset="0"/>
                  </a:rPr>
                  <a:t>The Power of the Right Plan</a:t>
                </a:r>
              </a:p>
            </p:txBody>
          </p:sp>
          <p:sp>
            <p:nvSpPr>
              <p:cNvPr id="32" name="Rectangle 56">
                <a:extLst>
                  <a:ext uri="{FF2B5EF4-FFF2-40B4-BE49-F238E27FC236}">
                    <a16:creationId xmlns:a16="http://schemas.microsoft.com/office/drawing/2014/main" id="{2CF23393-B163-4843-B6DC-C2AD3DE9CE6E}"/>
                  </a:ext>
                </a:extLst>
              </p:cNvPr>
              <p:cNvSpPr/>
              <p:nvPr/>
            </p:nvSpPr>
            <p:spPr>
              <a:xfrm>
                <a:off x="4464911" y="5812556"/>
                <a:ext cx="5486398" cy="2154436"/>
              </a:xfrm>
              <a:prstGeom prst="rect">
                <a:avLst/>
              </a:prstGeom>
            </p:spPr>
            <p:txBody>
              <a:bodyPr wrap="square">
                <a:spAutoFit/>
              </a:bodyPr>
              <a:lstStyle/>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SIMPLE vs. 401(k)</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Profit Sharing</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Cash Balance</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Questions to Ask</a:t>
                </a:r>
              </a:p>
            </p:txBody>
          </p:sp>
        </p:grpSp>
        <p:grpSp>
          <p:nvGrpSpPr>
            <p:cNvPr id="39" name="Group 38">
              <a:extLst>
                <a:ext uri="{FF2B5EF4-FFF2-40B4-BE49-F238E27FC236}">
                  <a16:creationId xmlns:a16="http://schemas.microsoft.com/office/drawing/2014/main" id="{BAAE8EC5-2A21-42AE-80C4-08CC73F37116}"/>
                </a:ext>
              </a:extLst>
            </p:cNvPr>
            <p:cNvGrpSpPr/>
            <p:nvPr/>
          </p:nvGrpSpPr>
          <p:grpSpPr>
            <a:xfrm>
              <a:off x="329958" y="4442592"/>
              <a:ext cx="741578" cy="692819"/>
              <a:chOff x="1656203" y="5161737"/>
              <a:chExt cx="1483156" cy="1385638"/>
            </a:xfrm>
          </p:grpSpPr>
          <p:sp>
            <p:nvSpPr>
              <p:cNvPr id="40" name="Triangle 61">
                <a:extLst>
                  <a:ext uri="{FF2B5EF4-FFF2-40B4-BE49-F238E27FC236}">
                    <a16:creationId xmlns:a16="http://schemas.microsoft.com/office/drawing/2014/main" id="{84C05997-6408-42E0-92A0-DC30805DD615}"/>
                  </a:ext>
                </a:extLst>
              </p:cNvPr>
              <p:cNvSpPr/>
              <p:nvPr/>
            </p:nvSpPr>
            <p:spPr>
              <a:xfrm rot="5400000">
                <a:off x="1900905" y="5308921"/>
                <a:ext cx="1385638" cy="10912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1" name="Oval 40">
                <a:extLst>
                  <a:ext uri="{FF2B5EF4-FFF2-40B4-BE49-F238E27FC236}">
                    <a16:creationId xmlns:a16="http://schemas.microsoft.com/office/drawing/2014/main" id="{E1BF96F5-487D-4EBA-921C-DCA68196FB50}"/>
                  </a:ext>
                </a:extLst>
              </p:cNvPr>
              <p:cNvSpPr/>
              <p:nvPr/>
            </p:nvSpPr>
            <p:spPr>
              <a:xfrm>
                <a:off x="1656203" y="5471493"/>
                <a:ext cx="783772" cy="78377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latin typeface="Roboto Medium" panose="02000000000000000000" pitchFamily="2" charset="0"/>
                  <a:ea typeface="Roboto Medium" panose="02000000000000000000" pitchFamily="2" charset="0"/>
                </a:endParaRPr>
              </a:p>
            </p:txBody>
          </p:sp>
        </p:grpSp>
      </p:grpSp>
      <p:grpSp>
        <p:nvGrpSpPr>
          <p:cNvPr id="7" name="Group 6">
            <a:extLst>
              <a:ext uri="{FF2B5EF4-FFF2-40B4-BE49-F238E27FC236}">
                <a16:creationId xmlns:a16="http://schemas.microsoft.com/office/drawing/2014/main" id="{837D1F1D-A6D1-40FE-80AD-B70DB1D09391}"/>
              </a:ext>
            </a:extLst>
          </p:cNvPr>
          <p:cNvGrpSpPr/>
          <p:nvPr/>
        </p:nvGrpSpPr>
        <p:grpSpPr>
          <a:xfrm>
            <a:off x="3504780" y="4256758"/>
            <a:ext cx="5008302" cy="1442176"/>
            <a:chOff x="5154753" y="2340665"/>
            <a:chExt cx="4628430" cy="1442176"/>
          </a:xfrm>
        </p:grpSpPr>
        <p:grpSp>
          <p:nvGrpSpPr>
            <p:cNvPr id="33" name="Group 32">
              <a:extLst>
                <a:ext uri="{FF2B5EF4-FFF2-40B4-BE49-F238E27FC236}">
                  <a16:creationId xmlns:a16="http://schemas.microsoft.com/office/drawing/2014/main" id="{2D7A5A60-DA1E-4F24-95E2-DD159E6745EB}"/>
                </a:ext>
              </a:extLst>
            </p:cNvPr>
            <p:cNvGrpSpPr/>
            <p:nvPr/>
          </p:nvGrpSpPr>
          <p:grpSpPr>
            <a:xfrm>
              <a:off x="6014266" y="2340665"/>
              <a:ext cx="3768917" cy="1442176"/>
              <a:chOff x="4464907" y="5082640"/>
              <a:chExt cx="7537833" cy="2884352"/>
            </a:xfrm>
          </p:grpSpPr>
          <p:sp>
            <p:nvSpPr>
              <p:cNvPr id="34" name="CuadroTexto 395">
                <a:extLst>
                  <a:ext uri="{FF2B5EF4-FFF2-40B4-BE49-F238E27FC236}">
                    <a16:creationId xmlns:a16="http://schemas.microsoft.com/office/drawing/2014/main" id="{AEFAF09E-9B1A-430A-AF86-1DB79D0DBC30}"/>
                  </a:ext>
                </a:extLst>
              </p:cNvPr>
              <p:cNvSpPr txBox="1"/>
              <p:nvPr/>
            </p:nvSpPr>
            <p:spPr>
              <a:xfrm>
                <a:off x="4464907" y="5082640"/>
                <a:ext cx="7537833" cy="800220"/>
              </a:xfrm>
              <a:prstGeom prst="rect">
                <a:avLst/>
              </a:prstGeom>
              <a:noFill/>
            </p:spPr>
            <p:txBody>
              <a:bodyPr wrap="square" rtlCol="0">
                <a:spAutoFit/>
              </a:bodyPr>
              <a:lstStyle/>
              <a:p>
                <a:r>
                  <a:rPr lang="en-US" sz="2000" b="1" dirty="0">
                    <a:solidFill>
                      <a:schemeClr val="tx2"/>
                    </a:solidFill>
                    <a:latin typeface="Arial" panose="020B0604020202020204" pitchFamily="34" charset="0"/>
                    <a:ea typeface="Roboto Medium" panose="02000000000000000000" pitchFamily="2" charset="0"/>
                    <a:cs typeface="Arial" panose="020B0604020202020204" pitchFamily="34" charset="0"/>
                  </a:rPr>
                  <a:t>Recent Legislative Changes</a:t>
                </a:r>
              </a:p>
            </p:txBody>
          </p:sp>
          <p:sp>
            <p:nvSpPr>
              <p:cNvPr id="35" name="Rectangle 56">
                <a:extLst>
                  <a:ext uri="{FF2B5EF4-FFF2-40B4-BE49-F238E27FC236}">
                    <a16:creationId xmlns:a16="http://schemas.microsoft.com/office/drawing/2014/main" id="{DED3E0CC-8180-477F-8A9A-FA54E3940AD6}"/>
                  </a:ext>
                </a:extLst>
              </p:cNvPr>
              <p:cNvSpPr/>
              <p:nvPr/>
            </p:nvSpPr>
            <p:spPr>
              <a:xfrm>
                <a:off x="4464911" y="5812556"/>
                <a:ext cx="6050156" cy="2154436"/>
              </a:xfrm>
              <a:prstGeom prst="rect">
                <a:avLst/>
              </a:prstGeom>
            </p:spPr>
            <p:txBody>
              <a:bodyPr wrap="square">
                <a:spAutoFit/>
              </a:bodyPr>
              <a:lstStyle/>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Changes to drive Employer and Employee Engagement.</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Where the opportunity exists.</a:t>
                </a:r>
              </a:p>
              <a:p>
                <a:pPr marL="171450" indent="-171450">
                  <a:buFont typeface="Arial" panose="020B0604020202020204" pitchFamily="34" charset="0"/>
                  <a:buChar char="•"/>
                </a:pPr>
                <a:r>
                  <a:rPr lang="en-US" sz="1600" dirty="0">
                    <a:latin typeface="Lato Light" panose="020F0502020204030203" pitchFamily="34" charset="0"/>
                    <a:ea typeface="Lato Light" panose="020F0502020204030203" pitchFamily="34" charset="0"/>
                    <a:cs typeface="Lato Light" panose="020F0502020204030203" pitchFamily="34" charset="0"/>
                  </a:rPr>
                  <a:t>Questions to Ask</a:t>
                </a:r>
              </a:p>
            </p:txBody>
          </p:sp>
        </p:grpSp>
        <p:grpSp>
          <p:nvGrpSpPr>
            <p:cNvPr id="42" name="Group 41">
              <a:extLst>
                <a:ext uri="{FF2B5EF4-FFF2-40B4-BE49-F238E27FC236}">
                  <a16:creationId xmlns:a16="http://schemas.microsoft.com/office/drawing/2014/main" id="{FEC7332D-F08A-499E-BDA5-46CC2A5B3E54}"/>
                </a:ext>
              </a:extLst>
            </p:cNvPr>
            <p:cNvGrpSpPr/>
            <p:nvPr/>
          </p:nvGrpSpPr>
          <p:grpSpPr>
            <a:xfrm>
              <a:off x="5154753" y="2410107"/>
              <a:ext cx="741578" cy="692819"/>
              <a:chOff x="1656203" y="5161737"/>
              <a:chExt cx="1483156" cy="1385638"/>
            </a:xfrm>
          </p:grpSpPr>
          <p:sp>
            <p:nvSpPr>
              <p:cNvPr id="43" name="Triangle 64">
                <a:extLst>
                  <a:ext uri="{FF2B5EF4-FFF2-40B4-BE49-F238E27FC236}">
                    <a16:creationId xmlns:a16="http://schemas.microsoft.com/office/drawing/2014/main" id="{1670AA87-C7E0-41BB-9E18-84FE5D75AAB8}"/>
                  </a:ext>
                </a:extLst>
              </p:cNvPr>
              <p:cNvSpPr/>
              <p:nvPr/>
            </p:nvSpPr>
            <p:spPr>
              <a:xfrm rot="5400000">
                <a:off x="1900905" y="5308921"/>
                <a:ext cx="1385638" cy="109127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4" name="Oval 43">
                <a:extLst>
                  <a:ext uri="{FF2B5EF4-FFF2-40B4-BE49-F238E27FC236}">
                    <a16:creationId xmlns:a16="http://schemas.microsoft.com/office/drawing/2014/main" id="{5B16435C-5C5B-4CEF-82FD-E5D494B71960}"/>
                  </a:ext>
                </a:extLst>
              </p:cNvPr>
              <p:cNvSpPr/>
              <p:nvPr/>
            </p:nvSpPr>
            <p:spPr>
              <a:xfrm>
                <a:off x="1656203" y="5471493"/>
                <a:ext cx="783772" cy="7837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2"/>
                  </a:solidFill>
                  <a:latin typeface="Roboto Medium" panose="02000000000000000000" pitchFamily="2" charset="0"/>
                  <a:ea typeface="Roboto Medium" panose="02000000000000000000" pitchFamily="2" charset="0"/>
                </a:endParaRPr>
              </a:p>
            </p:txBody>
          </p:sp>
        </p:grpSp>
      </p:grpSp>
      <p:sp>
        <p:nvSpPr>
          <p:cNvPr id="2" name="Footer Placeholder 1">
            <a:extLst>
              <a:ext uri="{FF2B5EF4-FFF2-40B4-BE49-F238E27FC236}">
                <a16:creationId xmlns:a16="http://schemas.microsoft.com/office/drawing/2014/main" id="{03163E11-5590-47A6-96DC-01AF548AE553}"/>
              </a:ext>
            </a:extLst>
          </p:cNvPr>
          <p:cNvSpPr>
            <a:spLocks noGrp="1"/>
          </p:cNvSpPr>
          <p:nvPr>
            <p:ph type="ftr" sz="quarter" idx="11"/>
          </p:nvPr>
        </p:nvSpPr>
        <p:spPr/>
        <p:txBody>
          <a:bodyPr/>
          <a:lstStyle/>
          <a:p>
            <a:r>
              <a:rPr lang="en-US" dirty="0"/>
              <a:t>FOR FINANCIAL PROFESSIONAL USE ONLY</a:t>
            </a:r>
          </a:p>
        </p:txBody>
      </p:sp>
    </p:spTree>
    <p:extLst>
      <p:ext uri="{BB962C8B-B14F-4D97-AF65-F5344CB8AC3E}">
        <p14:creationId xmlns:p14="http://schemas.microsoft.com/office/powerpoint/2010/main" val="131556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sp>
        <p:nvSpPr>
          <p:cNvPr id="34" name="CuadroTexto 350">
            <a:extLst>
              <a:ext uri="{FF2B5EF4-FFF2-40B4-BE49-F238E27FC236}">
                <a16:creationId xmlns:a16="http://schemas.microsoft.com/office/drawing/2014/main" id="{1E1E2707-6E70-42B7-8F0A-B95A8D78F35D}"/>
              </a:ext>
            </a:extLst>
          </p:cNvPr>
          <p:cNvSpPr txBox="1"/>
          <p:nvPr/>
        </p:nvSpPr>
        <p:spPr>
          <a:xfrm>
            <a:off x="0" y="464708"/>
            <a:ext cx="8153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Nova Cond" panose="020B0506020202020204" pitchFamily="34" charset="0"/>
                <a:ea typeface="Lato Heavy" charset="0"/>
                <a:cs typeface="Poppins" pitchFamily="2" charset="77"/>
              </a:rPr>
              <a:t>Roth 401(k) : Hidden Advantages</a:t>
            </a: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pic>
        <p:nvPicPr>
          <p:cNvPr id="4" name="Picture 3" descr="A picture containing text, device, gauge&#10;&#10;Description automatically generated">
            <a:extLst>
              <a:ext uri="{FF2B5EF4-FFF2-40B4-BE49-F238E27FC236}">
                <a16:creationId xmlns:a16="http://schemas.microsoft.com/office/drawing/2014/main" id="{16BBB9F0-573C-4D5A-9FA9-968792E6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2307900"/>
            <a:ext cx="5644034" cy="3242123"/>
          </a:xfrm>
          <a:prstGeom prst="rect">
            <a:avLst/>
          </a:prstGeom>
        </p:spPr>
      </p:pic>
      <p:graphicFrame>
        <p:nvGraphicFramePr>
          <p:cNvPr id="38" name="CuadroTexto 351">
            <a:extLst>
              <a:ext uri="{FF2B5EF4-FFF2-40B4-BE49-F238E27FC236}">
                <a16:creationId xmlns:a16="http://schemas.microsoft.com/office/drawing/2014/main" id="{BD6E2E01-558F-4BB1-9240-77D54712B667}"/>
              </a:ext>
            </a:extLst>
          </p:cNvPr>
          <p:cNvGraphicFramePr/>
          <p:nvPr/>
        </p:nvGraphicFramePr>
        <p:xfrm>
          <a:off x="393953" y="1897380"/>
          <a:ext cx="5118205" cy="40631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7C29E788-524F-4441-BB17-4BA15AA2074C}"/>
              </a:ext>
            </a:extLst>
          </p:cNvPr>
          <p:cNvSpPr txBox="1"/>
          <p:nvPr/>
        </p:nvSpPr>
        <p:spPr>
          <a:xfrm>
            <a:off x="393953" y="1242599"/>
            <a:ext cx="113460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This is the time of year to provide the solutions businesses are looking for due to enhance their plan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ADA64647-B21E-4D99-9F63-4FF7CD93E8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 FINANCIAL PROFESSIONAL USE ONLY</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75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C9F7C-5A5B-4802-A454-4CFCD1D1990D}"/>
              </a:ext>
            </a:extLst>
          </p:cNvPr>
          <p:cNvPicPr>
            <a:picLocks noChangeAspect="1"/>
          </p:cNvPicPr>
          <p:nvPr/>
        </p:nvPicPr>
        <p:blipFill>
          <a:blip r:embed="rId3"/>
          <a:stretch>
            <a:fillRect/>
          </a:stretch>
        </p:blipFill>
        <p:spPr>
          <a:xfrm>
            <a:off x="7340599" y="1481830"/>
            <a:ext cx="4432301" cy="4623567"/>
          </a:xfrm>
          <a:prstGeom prst="rect">
            <a:avLst/>
          </a:prstGeom>
        </p:spPr>
      </p:pic>
      <p:grpSp>
        <p:nvGrpSpPr>
          <p:cNvPr id="9" name="Group 8">
            <a:extLst>
              <a:ext uri="{FF2B5EF4-FFF2-40B4-BE49-F238E27FC236}">
                <a16:creationId xmlns:a16="http://schemas.microsoft.com/office/drawing/2014/main" id="{465967EE-5FF2-443E-979E-76CF82BAA08C}"/>
              </a:ext>
            </a:extLst>
          </p:cNvPr>
          <p:cNvGrpSpPr/>
          <p:nvPr/>
        </p:nvGrpSpPr>
        <p:grpSpPr>
          <a:xfrm>
            <a:off x="-1" y="-1060"/>
            <a:ext cx="12198096" cy="213058"/>
            <a:chOff x="-1" y="-1060"/>
            <a:chExt cx="12198096" cy="275323"/>
          </a:xfrm>
        </p:grpSpPr>
        <p:sp>
          <p:nvSpPr>
            <p:cNvPr id="10" name="Rectangle 9">
              <a:extLst>
                <a:ext uri="{FF2B5EF4-FFF2-40B4-BE49-F238E27FC236}">
                  <a16:creationId xmlns:a16="http://schemas.microsoft.com/office/drawing/2014/main" id="{B74A466D-C6A6-4648-9C71-DB88CA99E61A}"/>
                </a:ext>
              </a:extLst>
            </p:cNvPr>
            <p:cNvSpPr/>
            <p:nvPr/>
          </p:nvSpPr>
          <p:spPr>
            <a:xfrm>
              <a:off x="0" y="-1060"/>
              <a:ext cx="12192000" cy="2752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E559738-0CBC-4D0A-B452-A19D5839B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 y="228510"/>
              <a:ext cx="12198096" cy="45753"/>
            </a:xfrm>
            <a:prstGeom prst="rect">
              <a:avLst/>
            </a:prstGeom>
          </p:spPr>
        </p:pic>
      </p:grpSp>
      <p:sp>
        <p:nvSpPr>
          <p:cNvPr id="34" name="CuadroTexto 350">
            <a:extLst>
              <a:ext uri="{FF2B5EF4-FFF2-40B4-BE49-F238E27FC236}">
                <a16:creationId xmlns:a16="http://schemas.microsoft.com/office/drawing/2014/main" id="{1E1E2707-6E70-42B7-8F0A-B95A8D78F35D}"/>
              </a:ext>
            </a:extLst>
          </p:cNvPr>
          <p:cNvSpPr txBox="1"/>
          <p:nvPr/>
        </p:nvSpPr>
        <p:spPr>
          <a:xfrm>
            <a:off x="1560758" y="389624"/>
            <a:ext cx="876688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Nova Cond" panose="020B0506020202020204" pitchFamily="34" charset="0"/>
                <a:ea typeface="Lato Heavy" charset="0"/>
                <a:cs typeface="Poppins" pitchFamily="2" charset="77"/>
              </a:rPr>
              <a:t>Roth 401(k) Secure Act 2.0 Updates</a:t>
            </a:r>
          </a:p>
        </p:txBody>
      </p:sp>
      <p:pic>
        <p:nvPicPr>
          <p:cNvPr id="14" name="Picture 13">
            <a:extLst>
              <a:ext uri="{FF2B5EF4-FFF2-40B4-BE49-F238E27FC236}">
                <a16:creationId xmlns:a16="http://schemas.microsoft.com/office/drawing/2014/main" id="{D87613D5-CD21-4E92-9FC5-5033B87E3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681408"/>
            <a:ext cx="12192000" cy="176592"/>
          </a:xfrm>
          <a:prstGeom prst="rect">
            <a:avLst/>
          </a:prstGeom>
        </p:spPr>
      </p:pic>
      <p:graphicFrame>
        <p:nvGraphicFramePr>
          <p:cNvPr id="42" name="CuadroTexto 351">
            <a:extLst>
              <a:ext uri="{FF2B5EF4-FFF2-40B4-BE49-F238E27FC236}">
                <a16:creationId xmlns:a16="http://schemas.microsoft.com/office/drawing/2014/main" id="{E9DB0AB0-3429-424B-B094-3EE16396E2E6}"/>
              </a:ext>
            </a:extLst>
          </p:cNvPr>
          <p:cNvGraphicFramePr/>
          <p:nvPr>
            <p:extLst>
              <p:ext uri="{D42A27DB-BD31-4B8C-83A1-F6EECF244321}">
                <p14:modId xmlns:p14="http://schemas.microsoft.com/office/powerpoint/2010/main" val="3619248902"/>
              </p:ext>
            </p:extLst>
          </p:nvPr>
        </p:nvGraphicFramePr>
        <p:xfrm>
          <a:off x="211348" y="1336691"/>
          <a:ext cx="6824452" cy="51657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294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airplane wing in the sky&#10;&#10;Description automatically generated with medium confidence">
            <a:extLst>
              <a:ext uri="{FF2B5EF4-FFF2-40B4-BE49-F238E27FC236}">
                <a16:creationId xmlns:a16="http://schemas.microsoft.com/office/drawing/2014/main" id="{4B34C007-0DAB-4E2F-91A0-946E2DB6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Connector 8">
            <a:extLst>
              <a:ext uri="{FF2B5EF4-FFF2-40B4-BE49-F238E27FC236}">
                <a16:creationId xmlns:a16="http://schemas.microsoft.com/office/drawing/2014/main" id="{A2FC2834-1657-4555-8E41-9306B574C87F}"/>
              </a:ext>
            </a:extLst>
          </p:cNvPr>
          <p:cNvSpPr/>
          <p:nvPr/>
        </p:nvSpPr>
        <p:spPr>
          <a:xfrm>
            <a:off x="0" y="457200"/>
            <a:ext cx="6199528" cy="6400800"/>
          </a:xfrm>
          <a:prstGeom prst="flowChartConnector">
            <a:avLst/>
          </a:prstGeom>
          <a:solidFill>
            <a:schemeClr val="bg1">
              <a:lumMod val="95000"/>
              <a:alpha val="75000"/>
            </a:schemeClr>
          </a:solidFill>
          <a:ln>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6B8EE7-C996-4725-8F8A-0084B3AC3C19}"/>
              </a:ext>
            </a:extLst>
          </p:cNvPr>
          <p:cNvSpPr>
            <a:spLocks noGrp="1"/>
          </p:cNvSpPr>
          <p:nvPr>
            <p:ph type="title"/>
          </p:nvPr>
        </p:nvSpPr>
        <p:spPr>
          <a:xfrm>
            <a:off x="620266" y="1549975"/>
            <a:ext cx="5009009" cy="1151803"/>
          </a:xfrm>
        </p:spPr>
        <p:txBody>
          <a:bodyPr vert="horz" lIns="91440" tIns="45720" rIns="91440" bIns="45720" rtlCol="0" anchor="ctr">
            <a:noAutofit/>
          </a:bodyPr>
          <a:lstStyle/>
          <a:p>
            <a:pPr algn="ctr"/>
            <a:r>
              <a:rPr lang="en-US" sz="4400" b="1" dirty="0">
                <a:solidFill>
                  <a:schemeClr val="tx2"/>
                </a:solidFill>
                <a:latin typeface="Arial Nova Cond" panose="020B0506020202020204" pitchFamily="34" charset="0"/>
                <a:cs typeface="Poppins" pitchFamily="2" charset="77"/>
              </a:rPr>
              <a:t>SOLO-K: Mega-Roth</a:t>
            </a:r>
          </a:p>
        </p:txBody>
      </p:sp>
      <p:sp>
        <p:nvSpPr>
          <p:cNvPr id="3" name="Content Placeholder 2">
            <a:extLst>
              <a:ext uri="{FF2B5EF4-FFF2-40B4-BE49-F238E27FC236}">
                <a16:creationId xmlns:a16="http://schemas.microsoft.com/office/drawing/2014/main" id="{4BE0DB7E-A8C6-4168-988F-DE1F64D987F8}"/>
              </a:ext>
            </a:extLst>
          </p:cNvPr>
          <p:cNvSpPr>
            <a:spLocks noGrp="1"/>
          </p:cNvSpPr>
          <p:nvPr>
            <p:ph type="body" sz="half" idx="2"/>
          </p:nvPr>
        </p:nvSpPr>
        <p:spPr>
          <a:xfrm>
            <a:off x="489695" y="2701778"/>
            <a:ext cx="5606305" cy="3356122"/>
          </a:xfrm>
        </p:spPr>
        <p:txBody>
          <a:bodyPr vert="horz" lIns="91440" tIns="45720" rIns="91440" bIns="45720" rtlCol="0" anchor="ctr">
            <a:normAutofit/>
          </a:bodyPr>
          <a:lstStyle/>
          <a:p>
            <a:pPr>
              <a:spcBef>
                <a:spcPts val="1660"/>
              </a:spcBef>
              <a:buClr>
                <a:srgbClr val="2384C5"/>
              </a:buClr>
              <a:tabLst>
                <a:tab pos="185420" algn="l"/>
              </a:tabLst>
            </a:pPr>
            <a:r>
              <a:rPr lang="en-US" sz="2000" b="1" u="sng" dirty="0">
                <a:solidFill>
                  <a:srgbClr val="002060"/>
                </a:solidFill>
                <a:latin typeface="Arial" panose="020B0604020202020204" pitchFamily="34" charset="0"/>
                <a:cs typeface="Arial" panose="020B0604020202020204" pitchFamily="34" charset="0"/>
              </a:rPr>
              <a:t>Business Owner Age 61 with $500K Income</a:t>
            </a:r>
          </a:p>
          <a:p>
            <a:pPr marL="12700" indent="-228600">
              <a:spcBef>
                <a:spcPts val="1660"/>
              </a:spcBef>
              <a:buClr>
                <a:srgbClr val="2384C5"/>
              </a:buClr>
              <a:buFont typeface="Arial" panose="020B0604020202020204" pitchFamily="34" charset="0"/>
              <a:buChar char="•"/>
              <a:tabLst>
                <a:tab pos="185420" algn="l"/>
              </a:tabLst>
            </a:pPr>
            <a:r>
              <a:rPr lang="en-US" sz="2000" spc="-5" dirty="0">
                <a:solidFill>
                  <a:srgbClr val="002060"/>
                </a:solidFill>
                <a:latin typeface="Arial" panose="020B0604020202020204" pitchFamily="34" charset="0"/>
                <a:cs typeface="Arial" panose="020B0604020202020204" pitchFamily="34" charset="0"/>
              </a:rPr>
              <a:t>Goal to reach $73,500 maximum 415 Limits</a:t>
            </a:r>
            <a:endParaRPr lang="en-US" sz="2000" dirty="0">
              <a:solidFill>
                <a:srgbClr val="002060"/>
              </a:solidFill>
              <a:latin typeface="Arial" panose="020B0604020202020204" pitchFamily="34" charset="0"/>
              <a:cs typeface="Arial" panose="020B0604020202020204" pitchFamily="34" charset="0"/>
            </a:endParaRPr>
          </a:p>
          <a:p>
            <a:pPr marL="584835" lvl="1" indent="-228600">
              <a:spcBef>
                <a:spcPts val="1180"/>
              </a:spcBef>
              <a:buClr>
                <a:srgbClr val="2384C5"/>
              </a:buClr>
              <a:buFont typeface="Arial" panose="020B0604020202020204" pitchFamily="34" charset="0"/>
              <a:buChar char="•"/>
              <a:tabLst>
                <a:tab pos="185420" algn="l"/>
              </a:tabLst>
            </a:pPr>
            <a:r>
              <a:rPr lang="en-US" sz="2000" b="1" spc="-5" dirty="0">
                <a:solidFill>
                  <a:srgbClr val="002060"/>
                </a:solidFill>
                <a:latin typeface="Arial" panose="020B0604020202020204" pitchFamily="34" charset="0"/>
                <a:cs typeface="Arial" panose="020B0604020202020204" pitchFamily="34" charset="0"/>
              </a:rPr>
              <a:t>401(k) Three Bucket Approach:</a:t>
            </a:r>
            <a:endParaRPr lang="en-US" sz="2000" spc="-5" dirty="0">
              <a:solidFill>
                <a:srgbClr val="002060"/>
              </a:solidFill>
              <a:latin typeface="Arial" panose="020B0604020202020204" pitchFamily="34" charset="0"/>
              <a:cs typeface="Arial" panose="020B0604020202020204" pitchFamily="34" charset="0"/>
            </a:endParaRPr>
          </a:p>
          <a:p>
            <a:pPr marL="555625" lvl="2">
              <a:spcBef>
                <a:spcPts val="605"/>
              </a:spcBef>
              <a:tabLst>
                <a:tab pos="384810" algn="l"/>
              </a:tabLst>
            </a:pPr>
            <a:r>
              <a:rPr lang="en-US" sz="2000" dirty="0">
                <a:solidFill>
                  <a:srgbClr val="002060"/>
                </a:solidFill>
                <a:latin typeface="Arial" panose="020B0604020202020204" pitchFamily="34" charset="0"/>
                <a:cs typeface="Arial" panose="020B0604020202020204" pitchFamily="34" charset="0"/>
              </a:rPr>
              <a:t>1.	Roth 401(k) Deferrals</a:t>
            </a:r>
          </a:p>
          <a:p>
            <a:pPr marL="555625" lvl="2">
              <a:spcBef>
                <a:spcPts val="600"/>
              </a:spcBef>
              <a:tabLst>
                <a:tab pos="384810" algn="l"/>
              </a:tabLst>
            </a:pPr>
            <a:r>
              <a:rPr lang="en-US" sz="2000" spc="-5" dirty="0">
                <a:solidFill>
                  <a:srgbClr val="002060"/>
                </a:solidFill>
                <a:latin typeface="Arial" panose="020B0604020202020204" pitchFamily="34" charset="0"/>
                <a:cs typeface="Arial" panose="020B0604020202020204" pitchFamily="34" charset="0"/>
              </a:rPr>
              <a:t>2.	Employer Contributions</a:t>
            </a:r>
          </a:p>
          <a:p>
            <a:pPr marL="555625" lvl="2">
              <a:spcBef>
                <a:spcPts val="600"/>
              </a:spcBef>
              <a:tabLst>
                <a:tab pos="384810" algn="l"/>
              </a:tabLst>
            </a:pPr>
            <a:r>
              <a:rPr lang="en-US" sz="2000" spc="-5" dirty="0">
                <a:solidFill>
                  <a:srgbClr val="002060"/>
                </a:solidFill>
                <a:latin typeface="Arial" panose="020B0604020202020204" pitchFamily="34" charset="0"/>
                <a:cs typeface="Arial" panose="020B0604020202020204" pitchFamily="34" charset="0"/>
              </a:rPr>
              <a:t>3. 	Voluntary After-Tax Contributions</a:t>
            </a:r>
          </a:p>
          <a:p>
            <a:pPr marL="784225" lvl="2" indent="-228600">
              <a:spcBef>
                <a:spcPts val="600"/>
              </a:spcBef>
              <a:buFont typeface="Arial" panose="020B0604020202020204" pitchFamily="34" charset="0"/>
              <a:buChar char="•"/>
              <a:tabLst>
                <a:tab pos="384810" algn="l"/>
              </a:tabLst>
            </a:pPr>
            <a:endParaRPr lang="en-US" sz="1800" dirty="0">
              <a:solidFill>
                <a:srgbClr val="002060"/>
              </a:solidFill>
              <a:latin typeface="Arial" panose="020B0604020202020204" pitchFamily="34" charset="0"/>
              <a:cs typeface="Arial" panose="020B0604020202020204" pitchFamily="34" charset="0"/>
            </a:endParaRPr>
          </a:p>
          <a:p>
            <a:pPr indent="-228600">
              <a:buFont typeface="Arial" panose="020B0604020202020204" pitchFamily="34" charset="0"/>
              <a:buChar char="•"/>
            </a:pPr>
            <a:endParaRPr lang="en-US" sz="1800" dirty="0">
              <a:solidFill>
                <a:srgbClr val="00206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5259D254-4C9B-4895-8E51-50C44E3112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 FINANCIAL PROFESSIONAL USE ONLY</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021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10811</TotalTime>
  <Words>3489</Words>
  <Application>Microsoft Macintosh PowerPoint</Application>
  <PresentationFormat>Widescreen</PresentationFormat>
  <Paragraphs>299</Paragraphs>
  <Slides>23</Slides>
  <Notes>23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5" baseType="lpstr">
      <vt:lpstr>Arial</vt:lpstr>
      <vt:lpstr>Arial Nova</vt:lpstr>
      <vt:lpstr>Arial Nova Cond</vt:lpstr>
      <vt:lpstr>Calibri</vt:lpstr>
      <vt:lpstr>Calibri Light</vt:lpstr>
      <vt:lpstr>calluna</vt:lpstr>
      <vt:lpstr>inherit</vt:lpstr>
      <vt:lpstr>Lato Light</vt:lpstr>
      <vt:lpstr>Roboto Medium</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SOLO-K: Mega-Roth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Metz</dc:creator>
  <cp:lastModifiedBy>Maryann Slotwinski</cp:lastModifiedBy>
  <cp:revision>70</cp:revision>
  <cp:lastPrinted>2021-08-31T14:02:12Z</cp:lastPrinted>
  <dcterms:created xsi:type="dcterms:W3CDTF">2021-03-03T19:16:55Z</dcterms:created>
  <dcterms:modified xsi:type="dcterms:W3CDTF">2023-07-24T17:40:57Z</dcterms:modified>
</cp:coreProperties>
</file>